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Robo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RobotoLight-bold.fntdata"/><Relationship Id="rId14" Type="http://schemas.openxmlformats.org/officeDocument/2006/relationships/slide" Target="slides/slide9.xml"/><Relationship Id="rId36" Type="http://schemas.openxmlformats.org/officeDocument/2006/relationships/font" Target="fonts/RobotoLight-regular.fntdata"/><Relationship Id="rId17" Type="http://schemas.openxmlformats.org/officeDocument/2006/relationships/slide" Target="slides/slide12.xml"/><Relationship Id="rId39" Type="http://schemas.openxmlformats.org/officeDocument/2006/relationships/font" Target="fonts/RobotoLight-boldItalic.fntdata"/><Relationship Id="rId16" Type="http://schemas.openxmlformats.org/officeDocument/2006/relationships/slide" Target="slides/slide11.xml"/><Relationship Id="rId38" Type="http://schemas.openxmlformats.org/officeDocument/2006/relationships/font" Target="fonts/Roboto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6c1f4d11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6c1f4d11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6c1f4d11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c1f4d11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6c1f4d11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6c1f4d11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6c1f4d11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6c1f4d11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6c1f4d118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6c1f4d118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6c69b54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6c69b5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6c69b54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c69b54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Variational Inference: </a:t>
            </a:r>
            <a:r>
              <a:rPr lang="en" sz="1000">
                <a:solidFill>
                  <a:schemeClr val="dk1"/>
                </a:solidFill>
                <a:highlight>
                  <a:srgbClr val="FFFFFF"/>
                </a:highlight>
              </a:rPr>
              <a:t>approximates probability densities through optimization. The idea behind VI is to first posit a family of densities and then to find the member of that family which is close to the target. Closeness is measured by Kullback-Leibler divergence.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c69b540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c69b54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c69b54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c69b54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6c69b54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6c69b54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6c1f4d1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6c1f4d11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6c69b54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6c69b54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6c69b54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6c69b54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6c69b540c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6c69b540c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6c69b540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6c69b540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6c1f4d118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6c1f4d118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ef40fd12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ef40fd12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6c1f4d1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6c1f4d11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6c1f4d1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6c1f4d1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6c1f4d11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6c1f4d11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6c69b54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6c69b54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ef40fd1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ef40fd1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NA microarray data: expression matrix of 6830 genes (rows) and 64 samples (columns), for the human tumor data. Only a random sample of 100 rows are shown. The display is a heat map, ranging from bright green (negative, under expressed) to bright red (positive, over expressed). Missing values are gray. The rows and columns are displayed in a randomly chosen order.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6c1f4d11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6c1f4d11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6c69b540c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6c69b540c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6c69b540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6c69b540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14" name="Google Shape;14;p2"/>
          <p:cNvSpPr txBox="1"/>
          <p:nvPr>
            <p:ph idx="1" type="body"/>
          </p:nvPr>
        </p:nvSpPr>
        <p:spPr>
          <a:xfrm>
            <a:off x="457172" y="1203299"/>
            <a:ext cx="8228700" cy="2982600"/>
          </a:xfrm>
          <a:prstGeom prst="rect">
            <a:avLst/>
          </a:prstGeom>
          <a:noFill/>
          <a:ln>
            <a:noFill/>
          </a:ln>
        </p:spPr>
        <p:txBody>
          <a:bodyPr anchorCtr="0" anchor="t" bIns="0" lIns="0" spcFirstLastPara="1" rIns="0" wrap="square" tIns="0">
            <a:noAutofit/>
          </a:bodyPr>
          <a:lstStyle>
            <a:lvl1pPr indent="-381000" lvl="0" marL="457200" algn="l">
              <a:spcBef>
                <a:spcPts val="0"/>
              </a:spcBef>
              <a:spcAft>
                <a:spcPts val="0"/>
              </a:spcAft>
              <a:buSzPts val="2400"/>
              <a:buChar char="●"/>
              <a:defRPr/>
            </a:lvl1pPr>
            <a:lvl2pPr indent="-381000" lvl="1" marL="914400" algn="l">
              <a:spcBef>
                <a:spcPts val="0"/>
              </a:spcBef>
              <a:spcAft>
                <a:spcPts val="0"/>
              </a:spcAft>
              <a:buSzPts val="2400"/>
              <a:buChar char="○"/>
              <a:defRPr/>
            </a:lvl2pPr>
            <a:lvl3pPr indent="-381000" lvl="2" marL="1371600" algn="l">
              <a:spcBef>
                <a:spcPts val="0"/>
              </a:spcBef>
              <a:spcAft>
                <a:spcPts val="0"/>
              </a:spcAft>
              <a:buSzPts val="2400"/>
              <a:buChar char="■"/>
              <a:defRPr/>
            </a:lvl3pPr>
            <a:lvl4pPr indent="-381000" lvl="3" marL="1828800" algn="l">
              <a:spcBef>
                <a:spcPts val="0"/>
              </a:spcBef>
              <a:spcAft>
                <a:spcPts val="0"/>
              </a:spcAft>
              <a:buSzPts val="2400"/>
              <a:buChar char="●"/>
              <a:defRPr/>
            </a:lvl4pPr>
            <a:lvl5pPr indent="-381000" lvl="4" marL="2286000" algn="l">
              <a:spcBef>
                <a:spcPts val="0"/>
              </a:spcBef>
              <a:spcAft>
                <a:spcPts val="0"/>
              </a:spcAft>
              <a:buSzPts val="2400"/>
              <a:buChar char="○"/>
              <a:defRPr/>
            </a:lvl5pPr>
            <a:lvl6pPr indent="-381000" lvl="5" marL="2743200" algn="l">
              <a:spcBef>
                <a:spcPts val="0"/>
              </a:spcBef>
              <a:spcAft>
                <a:spcPts val="0"/>
              </a:spcAft>
              <a:buSzPts val="2400"/>
              <a:buChar char="■"/>
              <a:defRPr/>
            </a:lvl6pPr>
            <a:lvl7pPr indent="-381000" lvl="6" marL="3200400" algn="l">
              <a:spcBef>
                <a:spcPts val="0"/>
              </a:spcBef>
              <a:spcAft>
                <a:spcPts val="0"/>
              </a:spcAft>
              <a:buSzPts val="2400"/>
              <a:buChar char="●"/>
              <a:defRPr/>
            </a:lvl7pPr>
            <a:lvl8pPr indent="-381000" lvl="7" marL="3657600" algn="l">
              <a:spcBef>
                <a:spcPts val="0"/>
              </a:spcBef>
              <a:spcAft>
                <a:spcPts val="0"/>
              </a:spcAft>
              <a:buSzPts val="2400"/>
              <a:buChar char="○"/>
              <a:defRPr/>
            </a:lvl8pPr>
            <a:lvl9pPr indent="-381000" lvl="8" marL="4114800" algn="l">
              <a:spcBef>
                <a:spcPts val="0"/>
              </a:spcBef>
              <a:spcAft>
                <a:spcPts val="0"/>
              </a:spcAft>
              <a:buSzPts val="2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44" name="Google Shape;44;p11"/>
          <p:cNvSpPr txBox="1"/>
          <p:nvPr>
            <p:ph idx="1" type="body"/>
          </p:nvPr>
        </p:nvSpPr>
        <p:spPr>
          <a:xfrm>
            <a:off x="457172" y="1203299"/>
            <a:ext cx="82287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45" name="Google Shape;45;p11"/>
          <p:cNvSpPr txBox="1"/>
          <p:nvPr>
            <p:ph idx="2" type="body"/>
          </p:nvPr>
        </p:nvSpPr>
        <p:spPr>
          <a:xfrm>
            <a:off x="457172" y="2761220"/>
            <a:ext cx="82287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48" name="Google Shape;48;p12"/>
          <p:cNvSpPr txBox="1"/>
          <p:nvPr>
            <p:ph idx="1" type="body"/>
          </p:nvPr>
        </p:nvSpPr>
        <p:spPr>
          <a:xfrm>
            <a:off x="457172"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49" name="Google Shape;49;p12"/>
          <p:cNvSpPr txBox="1"/>
          <p:nvPr>
            <p:ph idx="2" type="body"/>
          </p:nvPr>
        </p:nvSpPr>
        <p:spPr>
          <a:xfrm>
            <a:off x="4673927"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0" name="Google Shape;50;p12"/>
          <p:cNvSpPr txBox="1"/>
          <p:nvPr>
            <p:ph idx="3" type="body"/>
          </p:nvPr>
        </p:nvSpPr>
        <p:spPr>
          <a:xfrm>
            <a:off x="457172" y="2761220"/>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1" name="Google Shape;51;p12"/>
          <p:cNvSpPr txBox="1"/>
          <p:nvPr>
            <p:ph idx="4" type="body"/>
          </p:nvPr>
        </p:nvSpPr>
        <p:spPr>
          <a:xfrm>
            <a:off x="4673927" y="2761220"/>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54" name="Google Shape;54;p13"/>
          <p:cNvSpPr txBox="1"/>
          <p:nvPr>
            <p:ph idx="1" type="body"/>
          </p:nvPr>
        </p:nvSpPr>
        <p:spPr>
          <a:xfrm>
            <a:off x="457172" y="1203299"/>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5" name="Google Shape;55;p13"/>
          <p:cNvSpPr txBox="1"/>
          <p:nvPr>
            <p:ph idx="2" type="body"/>
          </p:nvPr>
        </p:nvSpPr>
        <p:spPr>
          <a:xfrm>
            <a:off x="3239388" y="1203299"/>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6" name="Google Shape;56;p13"/>
          <p:cNvSpPr txBox="1"/>
          <p:nvPr>
            <p:ph idx="3" type="body"/>
          </p:nvPr>
        </p:nvSpPr>
        <p:spPr>
          <a:xfrm>
            <a:off x="6021277" y="1203299"/>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7" name="Google Shape;57;p13"/>
          <p:cNvSpPr txBox="1"/>
          <p:nvPr>
            <p:ph idx="4" type="body"/>
          </p:nvPr>
        </p:nvSpPr>
        <p:spPr>
          <a:xfrm>
            <a:off x="457172" y="2761220"/>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8" name="Google Shape;58;p13"/>
          <p:cNvSpPr txBox="1"/>
          <p:nvPr>
            <p:ph idx="5" type="body"/>
          </p:nvPr>
        </p:nvSpPr>
        <p:spPr>
          <a:xfrm>
            <a:off x="3239388" y="2761220"/>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59" name="Google Shape;59;p13"/>
          <p:cNvSpPr txBox="1"/>
          <p:nvPr>
            <p:ph idx="6" type="body"/>
          </p:nvPr>
        </p:nvSpPr>
        <p:spPr>
          <a:xfrm>
            <a:off x="6021277" y="2761220"/>
            <a:ext cx="26493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18" name="Google Shape;18;p4"/>
          <p:cNvSpPr txBox="1"/>
          <p:nvPr>
            <p:ph idx="1" type="subTitle"/>
          </p:nvPr>
        </p:nvSpPr>
        <p:spPr>
          <a:xfrm>
            <a:off x="457172" y="1203299"/>
            <a:ext cx="8228700" cy="2982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2400"/>
              <a:buChar char="●"/>
              <a:defRPr/>
            </a:lvl1pPr>
            <a:lvl2pPr lvl="1" algn="l">
              <a:spcBef>
                <a:spcPts val="0"/>
              </a:spcBef>
              <a:spcAft>
                <a:spcPts val="0"/>
              </a:spcAft>
              <a:buSzPts val="2400"/>
              <a:buChar char="○"/>
              <a:defRPr/>
            </a:lvl2pPr>
            <a:lvl3pPr lvl="2" algn="l">
              <a:spcBef>
                <a:spcPts val="0"/>
              </a:spcBef>
              <a:spcAft>
                <a:spcPts val="0"/>
              </a:spcAft>
              <a:buSzPts val="2400"/>
              <a:buChar char="■"/>
              <a:defRPr/>
            </a:lvl3pPr>
            <a:lvl4pPr lvl="3" algn="l">
              <a:spcBef>
                <a:spcPts val="0"/>
              </a:spcBef>
              <a:spcAft>
                <a:spcPts val="0"/>
              </a:spcAft>
              <a:buSzPts val="2400"/>
              <a:buChar char="●"/>
              <a:defRPr/>
            </a:lvl4pPr>
            <a:lvl5pPr lvl="4" algn="l">
              <a:spcBef>
                <a:spcPts val="0"/>
              </a:spcBef>
              <a:spcAft>
                <a:spcPts val="0"/>
              </a:spcAft>
              <a:buSzPts val="2400"/>
              <a:buChar char="○"/>
              <a:defRPr/>
            </a:lvl5pPr>
            <a:lvl6pPr lvl="5" algn="l">
              <a:spcBef>
                <a:spcPts val="0"/>
              </a:spcBef>
              <a:spcAft>
                <a:spcPts val="0"/>
              </a:spcAft>
              <a:buSzPts val="2400"/>
              <a:buChar char="■"/>
              <a:defRPr/>
            </a:lvl6pPr>
            <a:lvl7pPr lvl="6" algn="l">
              <a:spcBef>
                <a:spcPts val="0"/>
              </a:spcBef>
              <a:spcAft>
                <a:spcPts val="0"/>
              </a:spcAft>
              <a:buSzPts val="2400"/>
              <a:buChar char="●"/>
              <a:defRPr/>
            </a:lvl7pPr>
            <a:lvl8pPr lvl="7" algn="l">
              <a:spcBef>
                <a:spcPts val="0"/>
              </a:spcBef>
              <a:spcAft>
                <a:spcPts val="0"/>
              </a:spcAft>
              <a:buSzPts val="2400"/>
              <a:buChar char="○"/>
              <a:defRPr/>
            </a:lvl8pPr>
            <a:lvl9pPr lvl="8" algn="l">
              <a:spcBef>
                <a:spcPts val="0"/>
              </a:spcBef>
              <a:spcAft>
                <a:spcPts val="0"/>
              </a:spcAft>
              <a:buSzPts val="2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21" name="Google Shape;21;p5"/>
          <p:cNvSpPr txBox="1"/>
          <p:nvPr>
            <p:ph idx="1" type="body"/>
          </p:nvPr>
        </p:nvSpPr>
        <p:spPr>
          <a:xfrm>
            <a:off x="457172" y="1203299"/>
            <a:ext cx="4015500" cy="2982600"/>
          </a:xfrm>
          <a:prstGeom prst="rect">
            <a:avLst/>
          </a:prstGeom>
          <a:noFill/>
          <a:ln>
            <a:noFill/>
          </a:ln>
        </p:spPr>
        <p:txBody>
          <a:bodyPr anchorCtr="0" anchor="t" bIns="0" lIns="0" spcFirstLastPara="1" rIns="0" wrap="square" tIns="0">
            <a:noAutofit/>
          </a:bodyPr>
          <a:lstStyle>
            <a:lvl1pPr indent="-381000" lvl="0" marL="457200" algn="l">
              <a:spcBef>
                <a:spcPts val="0"/>
              </a:spcBef>
              <a:spcAft>
                <a:spcPts val="0"/>
              </a:spcAft>
              <a:buSzPts val="2400"/>
              <a:buChar char="●"/>
              <a:defRPr/>
            </a:lvl1pPr>
            <a:lvl2pPr indent="-381000" lvl="1" marL="914400" algn="l">
              <a:spcBef>
                <a:spcPts val="0"/>
              </a:spcBef>
              <a:spcAft>
                <a:spcPts val="0"/>
              </a:spcAft>
              <a:buSzPts val="2400"/>
              <a:buChar char="○"/>
              <a:defRPr/>
            </a:lvl2pPr>
            <a:lvl3pPr indent="-381000" lvl="2" marL="1371600" algn="l">
              <a:spcBef>
                <a:spcPts val="0"/>
              </a:spcBef>
              <a:spcAft>
                <a:spcPts val="0"/>
              </a:spcAft>
              <a:buSzPts val="2400"/>
              <a:buChar char="■"/>
              <a:defRPr/>
            </a:lvl3pPr>
            <a:lvl4pPr indent="-381000" lvl="3" marL="1828800" algn="l">
              <a:spcBef>
                <a:spcPts val="0"/>
              </a:spcBef>
              <a:spcAft>
                <a:spcPts val="0"/>
              </a:spcAft>
              <a:buSzPts val="2400"/>
              <a:buChar char="●"/>
              <a:defRPr/>
            </a:lvl4pPr>
            <a:lvl5pPr indent="-381000" lvl="4" marL="2286000" algn="l">
              <a:spcBef>
                <a:spcPts val="0"/>
              </a:spcBef>
              <a:spcAft>
                <a:spcPts val="0"/>
              </a:spcAft>
              <a:buSzPts val="2400"/>
              <a:buChar char="○"/>
              <a:defRPr/>
            </a:lvl5pPr>
            <a:lvl6pPr indent="-381000" lvl="5" marL="2743200" algn="l">
              <a:spcBef>
                <a:spcPts val="0"/>
              </a:spcBef>
              <a:spcAft>
                <a:spcPts val="0"/>
              </a:spcAft>
              <a:buSzPts val="2400"/>
              <a:buChar char="■"/>
              <a:defRPr/>
            </a:lvl6pPr>
            <a:lvl7pPr indent="-381000" lvl="6" marL="3200400" algn="l">
              <a:spcBef>
                <a:spcPts val="0"/>
              </a:spcBef>
              <a:spcAft>
                <a:spcPts val="0"/>
              </a:spcAft>
              <a:buSzPts val="2400"/>
              <a:buChar char="●"/>
              <a:defRPr/>
            </a:lvl7pPr>
            <a:lvl8pPr indent="-381000" lvl="7" marL="3657600" algn="l">
              <a:spcBef>
                <a:spcPts val="0"/>
              </a:spcBef>
              <a:spcAft>
                <a:spcPts val="0"/>
              </a:spcAft>
              <a:buSzPts val="2400"/>
              <a:buChar char="○"/>
              <a:defRPr/>
            </a:lvl8pPr>
            <a:lvl9pPr indent="-381000" lvl="8" marL="4114800" algn="l">
              <a:spcBef>
                <a:spcPts val="0"/>
              </a:spcBef>
              <a:spcAft>
                <a:spcPts val="0"/>
              </a:spcAft>
              <a:buSzPts val="2400"/>
              <a:buChar char="■"/>
              <a:defRPr/>
            </a:lvl9pPr>
          </a:lstStyle>
          <a:p/>
        </p:txBody>
      </p:sp>
      <p:sp>
        <p:nvSpPr>
          <p:cNvPr id="22" name="Google Shape;22;p5"/>
          <p:cNvSpPr txBox="1"/>
          <p:nvPr>
            <p:ph idx="2" type="body"/>
          </p:nvPr>
        </p:nvSpPr>
        <p:spPr>
          <a:xfrm>
            <a:off x="4673927" y="1203299"/>
            <a:ext cx="4015500" cy="2982600"/>
          </a:xfrm>
          <a:prstGeom prst="rect">
            <a:avLst/>
          </a:prstGeom>
          <a:noFill/>
          <a:ln>
            <a:noFill/>
          </a:ln>
        </p:spPr>
        <p:txBody>
          <a:bodyPr anchorCtr="0" anchor="t" bIns="0" lIns="0" spcFirstLastPara="1" rIns="0" wrap="square" tIns="0">
            <a:noAutofit/>
          </a:bodyPr>
          <a:lstStyle>
            <a:lvl1pPr indent="-381000" lvl="0" marL="457200" algn="l">
              <a:spcBef>
                <a:spcPts val="0"/>
              </a:spcBef>
              <a:spcAft>
                <a:spcPts val="0"/>
              </a:spcAft>
              <a:buSzPts val="2400"/>
              <a:buChar char="●"/>
              <a:defRPr/>
            </a:lvl1pPr>
            <a:lvl2pPr indent="-381000" lvl="1" marL="914400" algn="l">
              <a:spcBef>
                <a:spcPts val="0"/>
              </a:spcBef>
              <a:spcAft>
                <a:spcPts val="0"/>
              </a:spcAft>
              <a:buSzPts val="2400"/>
              <a:buChar char="○"/>
              <a:defRPr/>
            </a:lvl2pPr>
            <a:lvl3pPr indent="-381000" lvl="2" marL="1371600" algn="l">
              <a:spcBef>
                <a:spcPts val="0"/>
              </a:spcBef>
              <a:spcAft>
                <a:spcPts val="0"/>
              </a:spcAft>
              <a:buSzPts val="2400"/>
              <a:buChar char="■"/>
              <a:defRPr/>
            </a:lvl3pPr>
            <a:lvl4pPr indent="-381000" lvl="3" marL="1828800" algn="l">
              <a:spcBef>
                <a:spcPts val="0"/>
              </a:spcBef>
              <a:spcAft>
                <a:spcPts val="0"/>
              </a:spcAft>
              <a:buSzPts val="2400"/>
              <a:buChar char="●"/>
              <a:defRPr/>
            </a:lvl4pPr>
            <a:lvl5pPr indent="-381000" lvl="4" marL="2286000" algn="l">
              <a:spcBef>
                <a:spcPts val="0"/>
              </a:spcBef>
              <a:spcAft>
                <a:spcPts val="0"/>
              </a:spcAft>
              <a:buSzPts val="2400"/>
              <a:buChar char="○"/>
              <a:defRPr/>
            </a:lvl5pPr>
            <a:lvl6pPr indent="-381000" lvl="5" marL="2743200" algn="l">
              <a:spcBef>
                <a:spcPts val="0"/>
              </a:spcBef>
              <a:spcAft>
                <a:spcPts val="0"/>
              </a:spcAft>
              <a:buSzPts val="2400"/>
              <a:buChar char="■"/>
              <a:defRPr/>
            </a:lvl6pPr>
            <a:lvl7pPr indent="-381000" lvl="6" marL="3200400" algn="l">
              <a:spcBef>
                <a:spcPts val="0"/>
              </a:spcBef>
              <a:spcAft>
                <a:spcPts val="0"/>
              </a:spcAft>
              <a:buSzPts val="2400"/>
              <a:buChar char="●"/>
              <a:defRPr/>
            </a:lvl7pPr>
            <a:lvl8pPr indent="-381000" lvl="7" marL="3657600" algn="l">
              <a:spcBef>
                <a:spcPts val="0"/>
              </a:spcBef>
              <a:spcAft>
                <a:spcPts val="0"/>
              </a:spcAft>
              <a:buSzPts val="2400"/>
              <a:buChar char="○"/>
              <a:defRPr/>
            </a:lvl8pPr>
            <a:lvl9pPr indent="-381000" lvl="8" marL="4114800" algn="l">
              <a:spcBef>
                <a:spcPts val="0"/>
              </a:spcBef>
              <a:spcAft>
                <a:spcPts val="0"/>
              </a:spcAft>
              <a:buSzPts val="2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457172" y="205067"/>
            <a:ext cx="8228700" cy="3980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2400"/>
              <a:buNone/>
              <a:defRPr/>
            </a:lvl1pPr>
            <a:lvl2pPr lvl="1" algn="l">
              <a:spcBef>
                <a:spcPts val="0"/>
              </a:spcBef>
              <a:spcAft>
                <a:spcPts val="0"/>
              </a:spcAft>
              <a:buSzPts val="2400"/>
              <a:buNone/>
              <a:defRPr/>
            </a:lvl2pPr>
            <a:lvl3pPr lvl="2" algn="l">
              <a:spcBef>
                <a:spcPts val="0"/>
              </a:spcBef>
              <a:spcAft>
                <a:spcPts val="0"/>
              </a:spcAft>
              <a:buSzPts val="2400"/>
              <a:buNone/>
              <a:defRPr/>
            </a:lvl3pPr>
            <a:lvl4pPr lvl="3" algn="l">
              <a:spcBef>
                <a:spcPts val="0"/>
              </a:spcBef>
              <a:spcAft>
                <a:spcPts val="0"/>
              </a:spcAft>
              <a:buSzPts val="2400"/>
              <a:buNone/>
              <a:defRPr/>
            </a:lvl4pPr>
            <a:lvl5pPr lvl="4" algn="l">
              <a:spcBef>
                <a:spcPts val="0"/>
              </a:spcBef>
              <a:spcAft>
                <a:spcPts val="0"/>
              </a:spcAft>
              <a:buSzPts val="2400"/>
              <a:buNone/>
              <a:defRPr/>
            </a:lvl5pPr>
            <a:lvl6pPr lvl="5" algn="l">
              <a:spcBef>
                <a:spcPts val="0"/>
              </a:spcBef>
              <a:spcAft>
                <a:spcPts val="0"/>
              </a:spcAft>
              <a:buSzPts val="2400"/>
              <a:buNone/>
              <a:defRPr/>
            </a:lvl6pPr>
            <a:lvl7pPr lvl="6" algn="l">
              <a:spcBef>
                <a:spcPts val="0"/>
              </a:spcBef>
              <a:spcAft>
                <a:spcPts val="0"/>
              </a:spcAft>
              <a:buSzPts val="2400"/>
              <a:buNone/>
              <a:defRPr/>
            </a:lvl7pPr>
            <a:lvl8pPr lvl="7" algn="l">
              <a:spcBef>
                <a:spcPts val="0"/>
              </a:spcBef>
              <a:spcAft>
                <a:spcPts val="0"/>
              </a:spcAft>
              <a:buSzPts val="2400"/>
              <a:buNone/>
              <a:defRPr/>
            </a:lvl8pPr>
            <a:lvl9pPr lvl="8" algn="l">
              <a:spcBef>
                <a:spcPts val="0"/>
              </a:spcBef>
              <a:spcAft>
                <a:spcPts val="0"/>
              </a:spcAft>
              <a:buSzPts val="2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29" name="Google Shape;29;p8"/>
          <p:cNvSpPr txBox="1"/>
          <p:nvPr>
            <p:ph idx="1" type="body"/>
          </p:nvPr>
        </p:nvSpPr>
        <p:spPr>
          <a:xfrm>
            <a:off x="457172"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30" name="Google Shape;30;p8"/>
          <p:cNvSpPr txBox="1"/>
          <p:nvPr>
            <p:ph idx="2" type="body"/>
          </p:nvPr>
        </p:nvSpPr>
        <p:spPr>
          <a:xfrm>
            <a:off x="4673927" y="1203299"/>
            <a:ext cx="4015500" cy="29826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31" name="Google Shape;31;p8"/>
          <p:cNvSpPr txBox="1"/>
          <p:nvPr>
            <p:ph idx="3" type="body"/>
          </p:nvPr>
        </p:nvSpPr>
        <p:spPr>
          <a:xfrm>
            <a:off x="457172" y="2761220"/>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34" name="Google Shape;34;p9"/>
          <p:cNvSpPr txBox="1"/>
          <p:nvPr>
            <p:ph idx="1" type="body"/>
          </p:nvPr>
        </p:nvSpPr>
        <p:spPr>
          <a:xfrm>
            <a:off x="457172" y="1203299"/>
            <a:ext cx="4015500" cy="29826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35" name="Google Shape;35;p9"/>
          <p:cNvSpPr txBox="1"/>
          <p:nvPr>
            <p:ph idx="2" type="body"/>
          </p:nvPr>
        </p:nvSpPr>
        <p:spPr>
          <a:xfrm>
            <a:off x="4673927"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36" name="Google Shape;36;p9"/>
          <p:cNvSpPr txBox="1"/>
          <p:nvPr>
            <p:ph idx="3" type="body"/>
          </p:nvPr>
        </p:nvSpPr>
        <p:spPr>
          <a:xfrm>
            <a:off x="4673927" y="2761220"/>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600"/>
              <a:buNone/>
              <a:defRPr/>
            </a:lvl1pPr>
            <a:lvl2pPr lvl="1" algn="l">
              <a:spcBef>
                <a:spcPts val="0"/>
              </a:spcBef>
              <a:spcAft>
                <a:spcPts val="0"/>
              </a:spcAft>
              <a:buSzPts val="3600"/>
              <a:buNone/>
              <a:defRPr/>
            </a:lvl2pPr>
            <a:lvl3pPr lvl="2" algn="l">
              <a:spcBef>
                <a:spcPts val="0"/>
              </a:spcBef>
              <a:spcAft>
                <a:spcPts val="0"/>
              </a:spcAft>
              <a:buSzPts val="3600"/>
              <a:buNone/>
              <a:defRPr/>
            </a:lvl3pPr>
            <a:lvl4pPr lvl="3" algn="l">
              <a:spcBef>
                <a:spcPts val="0"/>
              </a:spcBef>
              <a:spcAft>
                <a:spcPts val="0"/>
              </a:spcAft>
              <a:buSzPts val="3600"/>
              <a:buNone/>
              <a:defRPr/>
            </a:lvl4pPr>
            <a:lvl5pPr lvl="4" algn="l">
              <a:spcBef>
                <a:spcPts val="0"/>
              </a:spcBef>
              <a:spcAft>
                <a:spcPts val="0"/>
              </a:spcAft>
              <a:buSzPts val="3600"/>
              <a:buNone/>
              <a:defRPr/>
            </a:lvl5pPr>
            <a:lvl6pPr lvl="5" algn="l">
              <a:spcBef>
                <a:spcPts val="0"/>
              </a:spcBef>
              <a:spcAft>
                <a:spcPts val="0"/>
              </a:spcAft>
              <a:buSzPts val="3600"/>
              <a:buNone/>
              <a:defRPr/>
            </a:lvl6pPr>
            <a:lvl7pPr lvl="6" algn="l">
              <a:spcBef>
                <a:spcPts val="0"/>
              </a:spcBef>
              <a:spcAft>
                <a:spcPts val="0"/>
              </a:spcAft>
              <a:buSzPts val="3600"/>
              <a:buNone/>
              <a:defRPr/>
            </a:lvl7pPr>
            <a:lvl8pPr lvl="7" algn="l">
              <a:spcBef>
                <a:spcPts val="0"/>
              </a:spcBef>
              <a:spcAft>
                <a:spcPts val="0"/>
              </a:spcAft>
              <a:buSzPts val="3600"/>
              <a:buNone/>
              <a:defRPr/>
            </a:lvl8pPr>
            <a:lvl9pPr lvl="8" algn="l">
              <a:spcBef>
                <a:spcPts val="0"/>
              </a:spcBef>
              <a:spcAft>
                <a:spcPts val="0"/>
              </a:spcAft>
              <a:buSzPts val="3600"/>
              <a:buNone/>
              <a:defRPr/>
            </a:lvl9pPr>
          </a:lstStyle>
          <a:p/>
        </p:txBody>
      </p:sp>
      <p:sp>
        <p:nvSpPr>
          <p:cNvPr id="39" name="Google Shape;39;p10"/>
          <p:cNvSpPr txBox="1"/>
          <p:nvPr>
            <p:ph idx="1" type="body"/>
          </p:nvPr>
        </p:nvSpPr>
        <p:spPr>
          <a:xfrm>
            <a:off x="457172"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40" name="Google Shape;40;p10"/>
          <p:cNvSpPr txBox="1"/>
          <p:nvPr>
            <p:ph idx="2" type="body"/>
          </p:nvPr>
        </p:nvSpPr>
        <p:spPr>
          <a:xfrm>
            <a:off x="4673927" y="1203299"/>
            <a:ext cx="40155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
        <p:nvSpPr>
          <p:cNvPr id="41" name="Google Shape;41;p10"/>
          <p:cNvSpPr txBox="1"/>
          <p:nvPr>
            <p:ph idx="3" type="body"/>
          </p:nvPr>
        </p:nvSpPr>
        <p:spPr>
          <a:xfrm>
            <a:off x="457172" y="2761220"/>
            <a:ext cx="8228700" cy="14223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400"/>
              <a:buNone/>
              <a:defRPr/>
            </a:lvl1pPr>
            <a:lvl2pPr indent="-228600" lvl="1" marL="914400" algn="l">
              <a:spcBef>
                <a:spcPts val="0"/>
              </a:spcBef>
              <a:spcAft>
                <a:spcPts val="0"/>
              </a:spcAft>
              <a:buSzPts val="2400"/>
              <a:buNone/>
              <a:defRPr/>
            </a:lvl2pPr>
            <a:lvl3pPr indent="-228600" lvl="2" marL="1371600" algn="l">
              <a:spcBef>
                <a:spcPts val="0"/>
              </a:spcBef>
              <a:spcAft>
                <a:spcPts val="0"/>
              </a:spcAft>
              <a:buSzPts val="2400"/>
              <a:buNone/>
              <a:defRPr/>
            </a:lvl3pPr>
            <a:lvl4pPr indent="-228600" lvl="3" marL="1828800" algn="l">
              <a:spcBef>
                <a:spcPts val="0"/>
              </a:spcBef>
              <a:spcAft>
                <a:spcPts val="0"/>
              </a:spcAft>
              <a:buSzPts val="2400"/>
              <a:buNone/>
              <a:defRPr/>
            </a:lvl4pPr>
            <a:lvl5pPr indent="-228600" lvl="4" marL="2286000" algn="l">
              <a:spcBef>
                <a:spcPts val="0"/>
              </a:spcBef>
              <a:spcAft>
                <a:spcPts val="0"/>
              </a:spcAft>
              <a:buSzPts val="2400"/>
              <a:buNone/>
              <a:defRPr/>
            </a:lvl5pPr>
            <a:lvl6pPr indent="-228600" lvl="5" marL="2743200" algn="l">
              <a:spcBef>
                <a:spcPts val="0"/>
              </a:spcBef>
              <a:spcAft>
                <a:spcPts val="0"/>
              </a:spcAft>
              <a:buSzPts val="2400"/>
              <a:buNone/>
              <a:defRPr/>
            </a:lvl6pPr>
            <a:lvl7pPr indent="-228600" lvl="6" marL="3200400" algn="l">
              <a:spcBef>
                <a:spcPts val="0"/>
              </a:spcBef>
              <a:spcAft>
                <a:spcPts val="0"/>
              </a:spcAft>
              <a:buSzPts val="2400"/>
              <a:buNone/>
              <a:defRPr/>
            </a:lvl7pPr>
            <a:lvl8pPr indent="-228600" lvl="7" marL="3657600" algn="l">
              <a:spcBef>
                <a:spcPts val="0"/>
              </a:spcBef>
              <a:spcAft>
                <a:spcPts val="0"/>
              </a:spcAft>
              <a:buSzPts val="2400"/>
              <a:buNone/>
              <a:defRPr/>
            </a:lvl8pPr>
            <a:lvl9pPr indent="-228600" lvl="8" marL="4114800" algn="l">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3600"/>
              <a:buNone/>
              <a:defRPr b="0" i="0" sz="3600" u="none" cap="none" strike="noStrike"/>
            </a:lvl1pPr>
            <a:lvl2pPr lvl="1" marR="0" rtl="0" algn="l">
              <a:spcBef>
                <a:spcPts val="0"/>
              </a:spcBef>
              <a:spcAft>
                <a:spcPts val="0"/>
              </a:spcAft>
              <a:buSzPts val="3600"/>
              <a:buNone/>
              <a:defRPr b="0" i="0" sz="3600" u="none" cap="none" strike="noStrike"/>
            </a:lvl2pPr>
            <a:lvl3pPr lvl="2" marR="0" rtl="0" algn="l">
              <a:spcBef>
                <a:spcPts val="0"/>
              </a:spcBef>
              <a:spcAft>
                <a:spcPts val="0"/>
              </a:spcAft>
              <a:buSzPts val="3600"/>
              <a:buNone/>
              <a:defRPr b="0" i="0" sz="3600" u="none" cap="none" strike="noStrike"/>
            </a:lvl3pPr>
            <a:lvl4pPr lvl="3" marR="0" rtl="0" algn="l">
              <a:spcBef>
                <a:spcPts val="0"/>
              </a:spcBef>
              <a:spcAft>
                <a:spcPts val="0"/>
              </a:spcAft>
              <a:buSzPts val="3600"/>
              <a:buNone/>
              <a:defRPr b="0" i="0" sz="3600" u="none" cap="none" strike="noStrike"/>
            </a:lvl4pPr>
            <a:lvl5pPr lvl="4" marR="0" rtl="0" algn="l">
              <a:spcBef>
                <a:spcPts val="0"/>
              </a:spcBef>
              <a:spcAft>
                <a:spcPts val="0"/>
              </a:spcAft>
              <a:buSzPts val="3600"/>
              <a:buNone/>
              <a:defRPr b="0" i="0" sz="3600" u="none" cap="none" strike="noStrike"/>
            </a:lvl5pPr>
            <a:lvl6pPr lvl="5" marR="0" rtl="0" algn="l">
              <a:spcBef>
                <a:spcPts val="0"/>
              </a:spcBef>
              <a:spcAft>
                <a:spcPts val="0"/>
              </a:spcAft>
              <a:buSzPts val="3600"/>
              <a:buNone/>
              <a:defRPr b="0" i="0" sz="3600" u="none" cap="none" strike="noStrike"/>
            </a:lvl6pPr>
            <a:lvl7pPr lvl="6" marR="0" rtl="0" algn="l">
              <a:spcBef>
                <a:spcPts val="0"/>
              </a:spcBef>
              <a:spcAft>
                <a:spcPts val="0"/>
              </a:spcAft>
              <a:buSzPts val="3600"/>
              <a:buNone/>
              <a:defRPr b="0" i="0" sz="3600" u="none" cap="none" strike="noStrike"/>
            </a:lvl7pPr>
            <a:lvl8pPr lvl="7" marR="0" rtl="0" algn="l">
              <a:spcBef>
                <a:spcPts val="0"/>
              </a:spcBef>
              <a:spcAft>
                <a:spcPts val="0"/>
              </a:spcAft>
              <a:buSzPts val="3600"/>
              <a:buNone/>
              <a:defRPr b="0" i="0" sz="3600" u="none" cap="none" strike="noStrike"/>
            </a:lvl8pPr>
            <a:lvl9pPr lvl="8" marR="0" rtl="0" algn="l">
              <a:spcBef>
                <a:spcPts val="0"/>
              </a:spcBef>
              <a:spcAft>
                <a:spcPts val="0"/>
              </a:spcAft>
              <a:buSzPts val="3600"/>
              <a:buNone/>
              <a:defRPr b="0" i="0" sz="3600" u="none" cap="none" strike="noStrike"/>
            </a:lvl9pPr>
          </a:lstStyle>
          <a:p/>
        </p:txBody>
      </p:sp>
      <p:sp>
        <p:nvSpPr>
          <p:cNvPr id="7" name="Google Shape;7;p1"/>
          <p:cNvSpPr txBox="1"/>
          <p:nvPr>
            <p:ph idx="1" type="body"/>
          </p:nvPr>
        </p:nvSpPr>
        <p:spPr>
          <a:xfrm>
            <a:off x="457172" y="1203299"/>
            <a:ext cx="8228700" cy="29826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400"/>
              <a:buNone/>
              <a:defRPr b="0" i="0" sz="2400" u="none" cap="none" strike="noStrike"/>
            </a:lvl1pPr>
            <a:lvl2pPr indent="-228600" lvl="1" marL="914400" marR="0" rtl="0" algn="l">
              <a:spcBef>
                <a:spcPts val="0"/>
              </a:spcBef>
              <a:spcAft>
                <a:spcPts val="0"/>
              </a:spcAft>
              <a:buSzPts val="2400"/>
              <a:buNone/>
              <a:defRPr b="0" i="0" sz="2400" u="none" cap="none" strike="noStrike"/>
            </a:lvl2pPr>
            <a:lvl3pPr indent="-228600" lvl="2" marL="1371600" marR="0" rtl="0" algn="l">
              <a:spcBef>
                <a:spcPts val="0"/>
              </a:spcBef>
              <a:spcAft>
                <a:spcPts val="0"/>
              </a:spcAft>
              <a:buSzPts val="2400"/>
              <a:buNone/>
              <a:defRPr b="0" i="0" sz="2400" u="none" cap="none" strike="noStrike"/>
            </a:lvl3pPr>
            <a:lvl4pPr indent="-228600" lvl="3" marL="1828800" marR="0" rtl="0" algn="l">
              <a:spcBef>
                <a:spcPts val="0"/>
              </a:spcBef>
              <a:spcAft>
                <a:spcPts val="0"/>
              </a:spcAft>
              <a:buSzPts val="2400"/>
              <a:buNone/>
              <a:defRPr b="0" i="0" sz="2400" u="none" cap="none" strike="noStrike"/>
            </a:lvl4pPr>
            <a:lvl5pPr indent="-228600" lvl="4" marL="2286000" marR="0" rtl="0" algn="l">
              <a:spcBef>
                <a:spcPts val="0"/>
              </a:spcBef>
              <a:spcAft>
                <a:spcPts val="0"/>
              </a:spcAft>
              <a:buSzPts val="2400"/>
              <a:buNone/>
              <a:defRPr b="0" i="0" sz="2400" u="none" cap="none" strike="noStrike"/>
            </a:lvl5pPr>
            <a:lvl6pPr indent="-228600" lvl="5" marL="2743200" marR="0" rtl="0" algn="l">
              <a:spcBef>
                <a:spcPts val="0"/>
              </a:spcBef>
              <a:spcAft>
                <a:spcPts val="0"/>
              </a:spcAft>
              <a:buSzPts val="2400"/>
              <a:buNone/>
              <a:defRPr b="0" i="0" sz="2400" u="none" cap="none" strike="noStrike"/>
            </a:lvl6pPr>
            <a:lvl7pPr indent="-228600" lvl="6" marL="3200400" marR="0" rtl="0" algn="l">
              <a:spcBef>
                <a:spcPts val="0"/>
              </a:spcBef>
              <a:spcAft>
                <a:spcPts val="0"/>
              </a:spcAft>
              <a:buSzPts val="2400"/>
              <a:buNone/>
              <a:defRPr b="0" i="0" sz="2400" u="none" cap="none" strike="noStrike"/>
            </a:lvl7pPr>
            <a:lvl8pPr indent="-228600" lvl="7" marL="3657600" marR="0" rtl="0" algn="l">
              <a:spcBef>
                <a:spcPts val="0"/>
              </a:spcBef>
              <a:spcAft>
                <a:spcPts val="0"/>
              </a:spcAft>
              <a:buSzPts val="2400"/>
              <a:buNone/>
              <a:defRPr b="0" i="0" sz="2400" u="none" cap="none" strike="noStrike"/>
            </a:lvl8pPr>
            <a:lvl9pPr indent="-228600" lvl="8" marL="4114800" marR="0" rtl="0" algn="l">
              <a:spcBef>
                <a:spcPts val="0"/>
              </a:spcBef>
              <a:spcAft>
                <a:spcPts val="0"/>
              </a:spcAft>
              <a:buSzPts val="2400"/>
              <a:buNone/>
              <a:defRPr b="0" i="0" sz="2400" u="none" cap="none" strike="noStrike"/>
            </a:lvl9pPr>
          </a:lstStyle>
          <a:p/>
        </p:txBody>
      </p:sp>
      <p:sp>
        <p:nvSpPr>
          <p:cNvPr id="8" name="Google Shape;8;p1"/>
          <p:cNvSpPr txBox="1"/>
          <p:nvPr>
            <p:ph idx="10" type="dt"/>
          </p:nvPr>
        </p:nvSpPr>
        <p:spPr>
          <a:xfrm>
            <a:off x="457172" y="4685192"/>
            <a:ext cx="2130000" cy="354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9" name="Google Shape;9;p1"/>
          <p:cNvSpPr txBox="1"/>
          <p:nvPr>
            <p:ph idx="11" type="ftr"/>
          </p:nvPr>
        </p:nvSpPr>
        <p:spPr>
          <a:xfrm>
            <a:off x="3127054" y="4685192"/>
            <a:ext cx="2898000" cy="354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0" name="Google Shape;10;p1"/>
          <p:cNvSpPr txBox="1"/>
          <p:nvPr>
            <p:ph idx="12" type="sldNum"/>
          </p:nvPr>
        </p:nvSpPr>
        <p:spPr>
          <a:xfrm>
            <a:off x="6555842" y="4685192"/>
            <a:ext cx="2130000" cy="3543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300" u="none" cap="none" strike="noStrike">
                <a:latin typeface="Times New Roman"/>
                <a:ea typeface="Times New Roman"/>
                <a:cs typeface="Times New Roman"/>
                <a:sym typeface="Times New Roman"/>
              </a:defRPr>
            </a:lvl1pPr>
            <a:lvl2pPr indent="0" lvl="1" marL="0" marR="0" rtl="0" algn="r">
              <a:spcBef>
                <a:spcPts val="0"/>
              </a:spcBef>
              <a:buNone/>
              <a:defRPr b="0" i="0" sz="1300" u="none" cap="none" strike="noStrike">
                <a:latin typeface="Times New Roman"/>
                <a:ea typeface="Times New Roman"/>
                <a:cs typeface="Times New Roman"/>
                <a:sym typeface="Times New Roman"/>
              </a:defRPr>
            </a:lvl2pPr>
            <a:lvl3pPr indent="0" lvl="2" marL="0" marR="0" rtl="0" algn="r">
              <a:spcBef>
                <a:spcPts val="0"/>
              </a:spcBef>
              <a:buNone/>
              <a:defRPr b="0" i="0" sz="1300" u="none" cap="none" strike="noStrike">
                <a:latin typeface="Times New Roman"/>
                <a:ea typeface="Times New Roman"/>
                <a:cs typeface="Times New Roman"/>
                <a:sym typeface="Times New Roman"/>
              </a:defRPr>
            </a:lvl3pPr>
            <a:lvl4pPr indent="0" lvl="3" marL="0" marR="0" rtl="0" algn="r">
              <a:spcBef>
                <a:spcPts val="0"/>
              </a:spcBef>
              <a:buNone/>
              <a:defRPr b="0" i="0" sz="1300" u="none" cap="none" strike="noStrike">
                <a:latin typeface="Times New Roman"/>
                <a:ea typeface="Times New Roman"/>
                <a:cs typeface="Times New Roman"/>
                <a:sym typeface="Times New Roman"/>
              </a:defRPr>
            </a:lvl4pPr>
            <a:lvl5pPr indent="0" lvl="4" marL="0" marR="0" rtl="0" algn="r">
              <a:spcBef>
                <a:spcPts val="0"/>
              </a:spcBef>
              <a:buNone/>
              <a:defRPr b="0" i="0" sz="1300" u="none" cap="none" strike="noStrike">
                <a:latin typeface="Times New Roman"/>
                <a:ea typeface="Times New Roman"/>
                <a:cs typeface="Times New Roman"/>
                <a:sym typeface="Times New Roman"/>
              </a:defRPr>
            </a:lvl5pPr>
            <a:lvl6pPr indent="0" lvl="5" marL="0" marR="0" rtl="0" algn="r">
              <a:spcBef>
                <a:spcPts val="0"/>
              </a:spcBef>
              <a:buNone/>
              <a:defRPr b="0" i="0" sz="1300" u="none" cap="none" strike="noStrike">
                <a:latin typeface="Times New Roman"/>
                <a:ea typeface="Times New Roman"/>
                <a:cs typeface="Times New Roman"/>
                <a:sym typeface="Times New Roman"/>
              </a:defRPr>
            </a:lvl6pPr>
            <a:lvl7pPr indent="0" lvl="6" marL="0" marR="0" rtl="0" algn="r">
              <a:spcBef>
                <a:spcPts val="0"/>
              </a:spcBef>
              <a:buNone/>
              <a:defRPr b="0" i="0" sz="1300" u="none" cap="none" strike="noStrike">
                <a:latin typeface="Times New Roman"/>
                <a:ea typeface="Times New Roman"/>
                <a:cs typeface="Times New Roman"/>
                <a:sym typeface="Times New Roman"/>
              </a:defRPr>
            </a:lvl7pPr>
            <a:lvl8pPr indent="0" lvl="7" marL="0" marR="0" rtl="0" algn="r">
              <a:spcBef>
                <a:spcPts val="0"/>
              </a:spcBef>
              <a:buNone/>
              <a:defRPr b="0" i="0" sz="1300" u="none" cap="none" strike="noStrike">
                <a:latin typeface="Times New Roman"/>
                <a:ea typeface="Times New Roman"/>
                <a:cs typeface="Times New Roman"/>
                <a:sym typeface="Times New Roman"/>
              </a:defRPr>
            </a:lvl8pPr>
            <a:lvl9pPr indent="0" lvl="8" marL="0" marR="0" rtl="0" algn="r">
              <a:spcBef>
                <a:spcPts val="0"/>
              </a:spcBef>
              <a:buNone/>
              <a:defRPr b="0" i="0" sz="13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5971968" y="4229996"/>
            <a:ext cx="3151764" cy="92312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mailto:josees@uni9.pro.b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9.jpg"/><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ithub.com/storopoli/ciencia-de-dados" TargetMode="External"/><Relationship Id="rId4" Type="http://schemas.openxmlformats.org/officeDocument/2006/relationships/image" Target="../media/image1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1.jpg"/><Relationship Id="rId5" Type="http://schemas.openxmlformats.org/officeDocument/2006/relationships/image" Target="../media/image7.png"/><Relationship Id="rId6"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youtu.be/OoC8oH0CLG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hyperlink" Target="http://www.youtube.com/watch?v=OoC8oH0CLGc" TargetMode="External"/><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atasetsearch.research.google.com" TargetMode="External"/><Relationship Id="rId4" Type="http://schemas.openxmlformats.org/officeDocument/2006/relationships/hyperlink" Target="https://www.kaggle.com/datasets" TargetMode="External"/><Relationship Id="rId5" Type="http://schemas.openxmlformats.org/officeDocument/2006/relationships/hyperlink" Target="https://data.world" TargetMode="External"/><Relationship Id="rId6" Type="http://schemas.openxmlformats.org/officeDocument/2006/relationships/hyperlink" Target="https://data.mendeley.com" TargetMode="External"/><Relationship Id="rId7" Type="http://schemas.openxmlformats.org/officeDocument/2006/relationships/hyperlink" Target="http://academictorrent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ados.gov.br" TargetMode="External"/><Relationship Id="rId4" Type="http://schemas.openxmlformats.org/officeDocument/2006/relationships/hyperlink" Target="https://brasil.io/datasets" TargetMode="External"/><Relationship Id="rId5" Type="http://schemas.openxmlformats.org/officeDocument/2006/relationships/hyperlink" Target="https://github.com/juliohm/awesome-brazil-dat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8" y="7445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Ciência de Dados</a:t>
            </a:r>
            <a:endParaRPr/>
          </a:p>
        </p:txBody>
      </p:sp>
      <p:sp>
        <p:nvSpPr>
          <p:cNvPr id="69" name="Google Shape;69;p1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Prof. Dr. José Eduardo Storopoli</a:t>
            </a:r>
            <a:endParaRPr/>
          </a:p>
          <a:p>
            <a:pPr indent="0" lvl="0" marL="0" rtl="0" algn="ctr">
              <a:spcBef>
                <a:spcPts val="0"/>
              </a:spcBef>
              <a:spcAft>
                <a:spcPts val="0"/>
              </a:spcAft>
              <a:buNone/>
            </a:pPr>
            <a:r>
              <a:rPr lang="en" u="sng">
                <a:solidFill>
                  <a:schemeClr val="hlink"/>
                </a:solidFill>
                <a:hlinkClick r:id="rId3"/>
              </a:rPr>
              <a:t>josees@uni9.pro.br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Ferramentas</a:t>
            </a:r>
            <a:endParaRPr/>
          </a:p>
        </p:txBody>
      </p:sp>
      <p:pic>
        <p:nvPicPr>
          <p:cNvPr id="145" name="Google Shape;145;p24"/>
          <p:cNvPicPr preferRelativeResize="0"/>
          <p:nvPr/>
        </p:nvPicPr>
        <p:blipFill>
          <a:blip r:embed="rId3">
            <a:alphaModFix/>
          </a:blip>
          <a:stretch>
            <a:fillRect/>
          </a:stretch>
        </p:blipFill>
        <p:spPr>
          <a:xfrm>
            <a:off x="5099073" y="1304963"/>
            <a:ext cx="3586799" cy="2779275"/>
          </a:xfrm>
          <a:prstGeom prst="rect">
            <a:avLst/>
          </a:prstGeom>
          <a:noFill/>
          <a:ln>
            <a:noFill/>
          </a:ln>
        </p:spPr>
      </p:pic>
      <p:pic>
        <p:nvPicPr>
          <p:cNvPr id="146" name="Google Shape;146;p24"/>
          <p:cNvPicPr preferRelativeResize="0"/>
          <p:nvPr/>
        </p:nvPicPr>
        <p:blipFill>
          <a:blip r:embed="rId4">
            <a:alphaModFix/>
          </a:blip>
          <a:stretch>
            <a:fillRect/>
          </a:stretch>
        </p:blipFill>
        <p:spPr>
          <a:xfrm>
            <a:off x="457175" y="1203300"/>
            <a:ext cx="3291599" cy="329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196851" y="2044500"/>
            <a:ext cx="1547224" cy="1547224"/>
          </a:xfrm>
          <a:prstGeom prst="rect">
            <a:avLst/>
          </a:prstGeom>
          <a:noFill/>
          <a:ln>
            <a:noFill/>
          </a:ln>
        </p:spPr>
      </p:pic>
      <p:pic>
        <p:nvPicPr>
          <p:cNvPr id="152" name="Google Shape;152;p25"/>
          <p:cNvPicPr preferRelativeResize="0"/>
          <p:nvPr/>
        </p:nvPicPr>
        <p:blipFill>
          <a:blip r:embed="rId4">
            <a:alphaModFix/>
          </a:blip>
          <a:stretch>
            <a:fillRect/>
          </a:stretch>
        </p:blipFill>
        <p:spPr>
          <a:xfrm>
            <a:off x="102198" y="954673"/>
            <a:ext cx="2696525" cy="1089825"/>
          </a:xfrm>
          <a:prstGeom prst="rect">
            <a:avLst/>
          </a:prstGeom>
          <a:noFill/>
          <a:ln>
            <a:noFill/>
          </a:ln>
        </p:spPr>
      </p:pic>
      <p:pic>
        <p:nvPicPr>
          <p:cNvPr id="153" name="Google Shape;153;p25"/>
          <p:cNvPicPr preferRelativeResize="0"/>
          <p:nvPr/>
        </p:nvPicPr>
        <p:blipFill>
          <a:blip r:embed="rId5">
            <a:alphaModFix/>
          </a:blip>
          <a:stretch>
            <a:fillRect/>
          </a:stretch>
        </p:blipFill>
        <p:spPr>
          <a:xfrm>
            <a:off x="102199" y="3731204"/>
            <a:ext cx="2377176" cy="1279700"/>
          </a:xfrm>
          <a:prstGeom prst="rect">
            <a:avLst/>
          </a:prstGeom>
          <a:noFill/>
          <a:ln>
            <a:noFill/>
          </a:ln>
        </p:spPr>
      </p:pic>
      <p:pic>
        <p:nvPicPr>
          <p:cNvPr id="154" name="Google Shape;154;p25"/>
          <p:cNvPicPr preferRelativeResize="0"/>
          <p:nvPr/>
        </p:nvPicPr>
        <p:blipFill>
          <a:blip r:embed="rId6">
            <a:alphaModFix/>
          </a:blip>
          <a:stretch>
            <a:fillRect/>
          </a:stretch>
        </p:blipFill>
        <p:spPr>
          <a:xfrm>
            <a:off x="2942374" y="3646135"/>
            <a:ext cx="1449825" cy="1449825"/>
          </a:xfrm>
          <a:prstGeom prst="rect">
            <a:avLst/>
          </a:prstGeom>
          <a:noFill/>
          <a:ln>
            <a:noFill/>
          </a:ln>
        </p:spPr>
      </p:pic>
      <p:pic>
        <p:nvPicPr>
          <p:cNvPr id="155" name="Google Shape;155;p25"/>
          <p:cNvPicPr preferRelativeResize="0"/>
          <p:nvPr/>
        </p:nvPicPr>
        <p:blipFill>
          <a:blip r:embed="rId7">
            <a:alphaModFix/>
          </a:blip>
          <a:stretch>
            <a:fillRect/>
          </a:stretch>
        </p:blipFill>
        <p:spPr>
          <a:xfrm>
            <a:off x="4572001" y="205075"/>
            <a:ext cx="2419350" cy="2419350"/>
          </a:xfrm>
          <a:prstGeom prst="rect">
            <a:avLst/>
          </a:prstGeom>
          <a:noFill/>
          <a:ln>
            <a:noFill/>
          </a:ln>
        </p:spPr>
      </p:pic>
      <p:pic>
        <p:nvPicPr>
          <p:cNvPr id="156" name="Google Shape;156;p25"/>
          <p:cNvPicPr preferRelativeResize="0"/>
          <p:nvPr/>
        </p:nvPicPr>
        <p:blipFill>
          <a:blip r:embed="rId8">
            <a:alphaModFix/>
          </a:blip>
          <a:stretch>
            <a:fillRect/>
          </a:stretch>
        </p:blipFill>
        <p:spPr>
          <a:xfrm>
            <a:off x="2194826" y="2044488"/>
            <a:ext cx="2377176" cy="1721166"/>
          </a:xfrm>
          <a:prstGeom prst="rect">
            <a:avLst/>
          </a:prstGeom>
          <a:noFill/>
          <a:ln>
            <a:noFill/>
          </a:ln>
        </p:spPr>
      </p:pic>
      <p:pic>
        <p:nvPicPr>
          <p:cNvPr id="157" name="Google Shape;157;p25"/>
          <p:cNvPicPr preferRelativeResize="0"/>
          <p:nvPr/>
        </p:nvPicPr>
        <p:blipFill>
          <a:blip r:embed="rId9">
            <a:alphaModFix/>
          </a:blip>
          <a:stretch>
            <a:fillRect/>
          </a:stretch>
        </p:blipFill>
        <p:spPr>
          <a:xfrm>
            <a:off x="4635850" y="2070187"/>
            <a:ext cx="2968488" cy="1669775"/>
          </a:xfrm>
          <a:prstGeom prst="rect">
            <a:avLst/>
          </a:prstGeom>
          <a:noFill/>
          <a:ln>
            <a:noFill/>
          </a:ln>
        </p:spPr>
      </p:pic>
      <p:pic>
        <p:nvPicPr>
          <p:cNvPr id="158" name="Google Shape;158;p25"/>
          <p:cNvPicPr preferRelativeResize="0"/>
          <p:nvPr/>
        </p:nvPicPr>
        <p:blipFill>
          <a:blip r:embed="rId10">
            <a:alphaModFix/>
          </a:blip>
          <a:stretch>
            <a:fillRect/>
          </a:stretch>
        </p:blipFill>
        <p:spPr>
          <a:xfrm>
            <a:off x="6687467" y="1735375"/>
            <a:ext cx="2456531" cy="1110926"/>
          </a:xfrm>
          <a:prstGeom prst="rect">
            <a:avLst/>
          </a:prstGeom>
          <a:noFill/>
          <a:ln>
            <a:noFill/>
          </a:ln>
        </p:spPr>
      </p:pic>
      <p:pic>
        <p:nvPicPr>
          <p:cNvPr id="159" name="Google Shape;159;p25"/>
          <p:cNvPicPr preferRelativeResize="0"/>
          <p:nvPr/>
        </p:nvPicPr>
        <p:blipFill>
          <a:blip r:embed="rId11">
            <a:alphaModFix/>
          </a:blip>
          <a:stretch>
            <a:fillRect/>
          </a:stretch>
        </p:blipFill>
        <p:spPr>
          <a:xfrm>
            <a:off x="7520548" y="2690915"/>
            <a:ext cx="1449825" cy="1453685"/>
          </a:xfrm>
          <a:prstGeom prst="rect">
            <a:avLst/>
          </a:prstGeom>
          <a:noFill/>
          <a:ln>
            <a:noFill/>
          </a:ln>
        </p:spPr>
      </p:pic>
      <p:sp>
        <p:nvSpPr>
          <p:cNvPr id="160" name="Google Shape;160;p25"/>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Bibliotecas Python - </a:t>
            </a:r>
            <a:r>
              <a:rPr i="1" lang="en">
                <a:solidFill>
                  <a:srgbClr val="FF0000"/>
                </a:solidFill>
              </a:rPr>
              <a:t>open source</a:t>
            </a:r>
            <a:endParaRPr i="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Pandas</a:t>
            </a:r>
            <a:endParaRPr/>
          </a:p>
        </p:txBody>
      </p:sp>
      <p:sp>
        <p:nvSpPr>
          <p:cNvPr id="166" name="Google Shape;166;p26"/>
          <p:cNvSpPr txBox="1"/>
          <p:nvPr>
            <p:ph idx="1" type="subTitle"/>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em 2008 por Wes McKinney</a:t>
            </a:r>
            <a:endParaRPr/>
          </a:p>
          <a:p>
            <a:pPr indent="-381000" lvl="0" marL="457200" rtl="0" algn="l">
              <a:spcBef>
                <a:spcPts val="0"/>
              </a:spcBef>
              <a:spcAft>
                <a:spcPts val="0"/>
              </a:spcAft>
              <a:buSzPts val="2400"/>
              <a:buChar char="●"/>
            </a:pPr>
            <a:r>
              <a:rPr lang="en"/>
              <a:t>Importação de dados como </a:t>
            </a:r>
            <a:r>
              <a:rPr i="1" lang="en"/>
              <a:t>DataFrame</a:t>
            </a:r>
            <a:endParaRPr i="1"/>
          </a:p>
          <a:p>
            <a:pPr indent="-381000" lvl="0" marL="457200" rtl="0" algn="l">
              <a:spcBef>
                <a:spcPts val="0"/>
              </a:spcBef>
              <a:spcAft>
                <a:spcPts val="0"/>
              </a:spcAft>
              <a:buSzPts val="2400"/>
              <a:buChar char="●"/>
            </a:pPr>
            <a:r>
              <a:rPr lang="en"/>
              <a:t>CSV, Texto, Excel, SQL, HDF5, JSON, Feather, </a:t>
            </a:r>
            <a:r>
              <a:rPr i="1" lang="en"/>
              <a:t>Google Big Query</a:t>
            </a:r>
            <a:r>
              <a:rPr lang="en"/>
              <a:t>, SAS, SPSS, Stata, HTML</a:t>
            </a:r>
            <a:endParaRPr/>
          </a:p>
          <a:p>
            <a:pPr indent="-381000" lvl="0" marL="457200" rtl="0" algn="l">
              <a:spcBef>
                <a:spcPts val="0"/>
              </a:spcBef>
              <a:spcAft>
                <a:spcPts val="0"/>
              </a:spcAft>
              <a:buSzPts val="2400"/>
              <a:buChar char="●"/>
            </a:pPr>
            <a:r>
              <a:rPr lang="en"/>
              <a:t>Transformação e combinação de dados: </a:t>
            </a:r>
            <a:r>
              <a:rPr i="1" lang="en"/>
              <a:t>Wrangling</a:t>
            </a:r>
            <a:r>
              <a:rPr lang="en"/>
              <a:t>, </a:t>
            </a:r>
            <a:r>
              <a:rPr i="1" lang="en"/>
              <a:t>subsetting</a:t>
            </a:r>
            <a:r>
              <a:rPr lang="en"/>
              <a:t>, </a:t>
            </a:r>
            <a:r>
              <a:rPr i="1" lang="en"/>
              <a:t>groupby</a:t>
            </a:r>
            <a:r>
              <a:rPr lang="en"/>
              <a:t>, etc. </a:t>
            </a:r>
            <a:endParaRPr/>
          </a:p>
          <a:p>
            <a:pPr indent="-381000" lvl="0" marL="457200" rtl="0" algn="l">
              <a:spcBef>
                <a:spcPts val="0"/>
              </a:spcBef>
              <a:spcAft>
                <a:spcPts val="0"/>
              </a:spcAft>
              <a:buSzPts val="2400"/>
              <a:buChar char="●"/>
            </a:pPr>
            <a:r>
              <a:rPr lang="en"/>
              <a:t>Séries Temporais</a:t>
            </a:r>
            <a:endParaRPr/>
          </a:p>
          <a:p>
            <a:pPr indent="-381000" lvl="0" marL="457200" rtl="0" algn="l">
              <a:spcBef>
                <a:spcPts val="0"/>
              </a:spcBef>
              <a:spcAft>
                <a:spcPts val="0"/>
              </a:spcAft>
              <a:buSzPts val="2400"/>
              <a:buChar char="●"/>
            </a:pPr>
            <a:r>
              <a:rPr lang="en"/>
              <a:t>Lançada v1.0 em Janeiro de 2020</a:t>
            </a:r>
            <a:endParaRPr/>
          </a:p>
        </p:txBody>
      </p:sp>
      <p:pic>
        <p:nvPicPr>
          <p:cNvPr id="167" name="Google Shape;167;p26"/>
          <p:cNvPicPr preferRelativeResize="0"/>
          <p:nvPr/>
        </p:nvPicPr>
        <p:blipFill>
          <a:blip r:embed="rId3">
            <a:alphaModFix/>
          </a:blip>
          <a:stretch>
            <a:fillRect/>
          </a:stretch>
        </p:blipFill>
        <p:spPr>
          <a:xfrm>
            <a:off x="2609873" y="205073"/>
            <a:ext cx="2696525" cy="108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Matplotlib</a:t>
            </a:r>
            <a:endParaRPr/>
          </a:p>
        </p:txBody>
      </p:sp>
      <p:sp>
        <p:nvSpPr>
          <p:cNvPr id="173" name="Google Shape;173;p27"/>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Lançada em 2003</a:t>
            </a:r>
            <a:endParaRPr/>
          </a:p>
          <a:p>
            <a:pPr indent="-381000" lvl="0" marL="457200" rtl="0" algn="l">
              <a:spcBef>
                <a:spcPts val="0"/>
              </a:spcBef>
              <a:spcAft>
                <a:spcPts val="0"/>
              </a:spcAft>
              <a:buSzPts val="2400"/>
              <a:buChar char="●"/>
            </a:pPr>
            <a:r>
              <a:rPr lang="en"/>
              <a:t>API orientada a objetos para gerar gráficos 2D</a:t>
            </a:r>
            <a:endParaRPr/>
          </a:p>
          <a:p>
            <a:pPr indent="-381000" lvl="0" marL="457200" rtl="0" algn="l">
              <a:spcBef>
                <a:spcPts val="0"/>
              </a:spcBef>
              <a:spcAft>
                <a:spcPts val="0"/>
              </a:spcAft>
              <a:buSzPts val="2400"/>
              <a:buChar char="●"/>
            </a:pPr>
            <a:r>
              <a:rPr lang="en"/>
              <a:t>Inspirada nos gráficos de MATLAB</a:t>
            </a:r>
            <a:endParaRPr/>
          </a:p>
          <a:p>
            <a:pPr indent="-381000" lvl="0" marL="457200" rtl="0" algn="l">
              <a:spcBef>
                <a:spcPts val="0"/>
              </a:spcBef>
              <a:spcAft>
                <a:spcPts val="0"/>
              </a:spcAft>
              <a:buSzPts val="2400"/>
              <a:buChar char="●"/>
            </a:pPr>
            <a:r>
              <a:rPr lang="en"/>
              <a:t>Pegada “Pythonesca”</a:t>
            </a:r>
            <a:endParaRPr/>
          </a:p>
          <a:p>
            <a:pPr indent="-381000" lvl="0" marL="457200" rtl="0" algn="l">
              <a:spcBef>
                <a:spcPts val="0"/>
              </a:spcBef>
              <a:spcAft>
                <a:spcPts val="0"/>
              </a:spcAft>
              <a:buSzPts val="2400"/>
              <a:buChar char="●"/>
            </a:pPr>
            <a:r>
              <a:rPr lang="en"/>
              <a:t>Criação dos gráfico com base em adição de objetos até obter o gráfico final</a:t>
            </a:r>
            <a:endParaRPr/>
          </a:p>
        </p:txBody>
      </p:sp>
      <p:pic>
        <p:nvPicPr>
          <p:cNvPr id="174" name="Google Shape;174;p27"/>
          <p:cNvPicPr preferRelativeResize="0"/>
          <p:nvPr/>
        </p:nvPicPr>
        <p:blipFill>
          <a:blip r:embed="rId3">
            <a:alphaModFix/>
          </a:blip>
          <a:stretch>
            <a:fillRect/>
          </a:stretch>
        </p:blipFill>
        <p:spPr>
          <a:xfrm>
            <a:off x="2860126" y="0"/>
            <a:ext cx="1547224" cy="1547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2246824" y="-90528"/>
            <a:ext cx="1449825" cy="1449825"/>
          </a:xfrm>
          <a:prstGeom prst="rect">
            <a:avLst/>
          </a:prstGeom>
          <a:noFill/>
          <a:ln>
            <a:noFill/>
          </a:ln>
        </p:spPr>
      </p:pic>
      <p:sp>
        <p:nvSpPr>
          <p:cNvPr id="180" name="Google Shape;180;p28"/>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NumPy</a:t>
            </a:r>
            <a:endParaRPr/>
          </a:p>
        </p:txBody>
      </p:sp>
      <p:sp>
        <p:nvSpPr>
          <p:cNvPr id="181" name="Google Shape;181;p28"/>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Lançada em 2006 (Numeric 1995)</a:t>
            </a:r>
            <a:endParaRPr/>
          </a:p>
          <a:p>
            <a:pPr indent="-381000" lvl="0" marL="457200" rtl="0" algn="l">
              <a:spcBef>
                <a:spcPts val="0"/>
              </a:spcBef>
              <a:spcAft>
                <a:spcPts val="0"/>
              </a:spcAft>
              <a:buSzPts val="2400"/>
              <a:buChar char="●"/>
            </a:pPr>
            <a:r>
              <a:rPr lang="en"/>
              <a:t>Pacote básico de computação científica em Python</a:t>
            </a:r>
            <a:endParaRPr/>
          </a:p>
          <a:p>
            <a:pPr indent="-381000" lvl="0" marL="457200" rtl="0" algn="l">
              <a:spcBef>
                <a:spcPts val="0"/>
              </a:spcBef>
              <a:spcAft>
                <a:spcPts val="0"/>
              </a:spcAft>
              <a:buSzPts val="2400"/>
              <a:buChar char="●"/>
            </a:pPr>
            <a:r>
              <a:rPr lang="en"/>
              <a:t>Algebra linear: vetores, matrizes e arrays</a:t>
            </a:r>
            <a:endParaRPr/>
          </a:p>
          <a:p>
            <a:pPr indent="-381000" lvl="0" marL="457200" rtl="0" algn="l">
              <a:spcBef>
                <a:spcPts val="0"/>
              </a:spcBef>
              <a:spcAft>
                <a:spcPts val="0"/>
              </a:spcAft>
              <a:buSzPts val="2400"/>
              <a:buChar char="●"/>
            </a:pPr>
            <a:r>
              <a:rPr lang="en"/>
              <a:t>Operações de algebra linear: Decomposições, eigenvalues, operaçes etc.</a:t>
            </a:r>
            <a:endParaRPr/>
          </a:p>
          <a:p>
            <a:pPr indent="-381000" lvl="0" marL="457200" rtl="0" algn="l">
              <a:spcBef>
                <a:spcPts val="0"/>
              </a:spcBef>
              <a:spcAft>
                <a:spcPts val="0"/>
              </a:spcAft>
              <a:buSzPts val="2400"/>
              <a:buChar char="●"/>
            </a:pPr>
            <a:r>
              <a:rPr lang="en"/>
              <a:t>Geração de número randômicos</a:t>
            </a:r>
            <a:endParaRPr/>
          </a:p>
          <a:p>
            <a:pPr indent="-381000" lvl="0" marL="457200" rtl="0" algn="l">
              <a:spcBef>
                <a:spcPts val="0"/>
              </a:spcBef>
              <a:spcAft>
                <a:spcPts val="0"/>
              </a:spcAft>
              <a:buSzPts val="2400"/>
              <a:buChar char="●"/>
            </a:pPr>
            <a:r>
              <a:rPr lang="en"/>
              <a:t>Transformações </a:t>
            </a:r>
            <a:r>
              <a:rPr i="1" lang="en"/>
              <a:t>Fourier</a:t>
            </a:r>
            <a:endParaRPr i="1"/>
          </a:p>
          <a:p>
            <a:pPr indent="-381000" lvl="0" marL="457200" rtl="0" algn="l">
              <a:spcBef>
                <a:spcPts val="0"/>
              </a:spcBef>
              <a:spcAft>
                <a:spcPts val="0"/>
              </a:spcAft>
              <a:buSzPts val="2400"/>
              <a:buChar char="●"/>
            </a:pPr>
            <a:r>
              <a:rPr lang="en"/>
              <a:t>Utiliza </a:t>
            </a:r>
            <a:r>
              <a:rPr i="1" lang="en"/>
              <a:t>BLAS</a:t>
            </a:r>
            <a:r>
              <a:rPr lang="en"/>
              <a:t> e </a:t>
            </a:r>
            <a:r>
              <a:rPr i="1" lang="en"/>
              <a:t>LAPLACK</a:t>
            </a:r>
            <a:r>
              <a:rPr lang="en"/>
              <a:t> para velocidade e eficiência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Statsmodel</a:t>
            </a:r>
            <a:endParaRPr/>
          </a:p>
        </p:txBody>
      </p:sp>
      <p:sp>
        <p:nvSpPr>
          <p:cNvPr id="187" name="Google Shape;187;p29"/>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em 2009 (</a:t>
            </a:r>
            <a:r>
              <a:rPr i="1" lang="en"/>
              <a:t>Google Summer of Code</a:t>
            </a:r>
            <a:r>
              <a:rPr lang="en"/>
              <a:t>)</a:t>
            </a:r>
            <a:endParaRPr/>
          </a:p>
          <a:p>
            <a:pPr indent="-381000" lvl="0" marL="457200" rtl="0" algn="l">
              <a:spcBef>
                <a:spcPts val="0"/>
              </a:spcBef>
              <a:spcAft>
                <a:spcPts val="0"/>
              </a:spcAft>
              <a:buSzPts val="2400"/>
              <a:buChar char="●"/>
            </a:pPr>
            <a:r>
              <a:rPr lang="en"/>
              <a:t>Modelos Estatísticos Frequentistas</a:t>
            </a:r>
            <a:endParaRPr/>
          </a:p>
          <a:p>
            <a:pPr indent="-381000" lvl="0" marL="457200" rtl="0" algn="l">
              <a:spcBef>
                <a:spcPts val="0"/>
              </a:spcBef>
              <a:spcAft>
                <a:spcPts val="0"/>
              </a:spcAft>
              <a:buSzPts val="2400"/>
              <a:buChar char="●"/>
            </a:pPr>
            <a:r>
              <a:rPr lang="en"/>
              <a:t>Integrado com pandas</a:t>
            </a:r>
            <a:endParaRPr/>
          </a:p>
          <a:p>
            <a:pPr indent="-381000" lvl="0" marL="457200" rtl="0" algn="l">
              <a:spcBef>
                <a:spcPts val="0"/>
              </a:spcBef>
              <a:spcAft>
                <a:spcPts val="0"/>
              </a:spcAft>
              <a:buSzPts val="2400"/>
              <a:buChar char="●"/>
            </a:pPr>
            <a:r>
              <a:rPr lang="en"/>
              <a:t>Computação com NumPy</a:t>
            </a:r>
            <a:endParaRPr/>
          </a:p>
          <a:p>
            <a:pPr indent="-381000" lvl="0" marL="457200" rtl="0" algn="l">
              <a:spcBef>
                <a:spcPts val="0"/>
              </a:spcBef>
              <a:spcAft>
                <a:spcPts val="0"/>
              </a:spcAft>
              <a:buSzPts val="2400"/>
              <a:buChar char="●"/>
            </a:pPr>
            <a:r>
              <a:rPr lang="en"/>
              <a:t>Gráficos em matplotlib</a:t>
            </a:r>
            <a:endParaRPr/>
          </a:p>
          <a:p>
            <a:pPr indent="-381000" lvl="0" marL="457200" rtl="0" algn="l">
              <a:spcBef>
                <a:spcPts val="0"/>
              </a:spcBef>
              <a:spcAft>
                <a:spcPts val="0"/>
              </a:spcAft>
              <a:buSzPts val="2400"/>
              <a:buChar char="●"/>
            </a:pPr>
            <a:r>
              <a:rPr lang="en"/>
              <a:t>Usa fórmulas estilo R</a:t>
            </a:r>
            <a:br>
              <a:rPr lang="en"/>
            </a:br>
            <a:r>
              <a:rPr lang="en"/>
              <a:t>Y  ~ X + Z + X*Z</a:t>
            </a:r>
            <a:endParaRPr/>
          </a:p>
        </p:txBody>
      </p:sp>
      <p:pic>
        <p:nvPicPr>
          <p:cNvPr id="188" name="Google Shape;188;p29"/>
          <p:cNvPicPr preferRelativeResize="0"/>
          <p:nvPr/>
        </p:nvPicPr>
        <p:blipFill>
          <a:blip r:embed="rId3">
            <a:alphaModFix/>
          </a:blip>
          <a:stretch>
            <a:fillRect/>
          </a:stretch>
        </p:blipFill>
        <p:spPr>
          <a:xfrm>
            <a:off x="2972050" y="-6441"/>
            <a:ext cx="1770126" cy="12816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Stan</a:t>
            </a:r>
            <a:endParaRPr/>
          </a:p>
        </p:txBody>
      </p:sp>
      <p:sp>
        <p:nvSpPr>
          <p:cNvPr id="194" name="Google Shape;194;p30"/>
          <p:cNvSpPr txBox="1"/>
          <p:nvPr>
            <p:ph idx="1" type="body"/>
          </p:nvPr>
        </p:nvSpPr>
        <p:spPr>
          <a:xfrm>
            <a:off x="457172" y="13556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em 2012 (</a:t>
            </a:r>
            <a:r>
              <a:rPr i="1" lang="en"/>
              <a:t>Columbia University - Statistics</a:t>
            </a:r>
            <a:r>
              <a:rPr lang="en"/>
              <a:t>)</a:t>
            </a:r>
            <a:endParaRPr/>
          </a:p>
          <a:p>
            <a:pPr indent="-381000" lvl="0" marL="457200" rtl="0" algn="l">
              <a:spcBef>
                <a:spcPts val="0"/>
              </a:spcBef>
              <a:spcAft>
                <a:spcPts val="0"/>
              </a:spcAft>
              <a:buSzPts val="2400"/>
              <a:buChar char="●"/>
            </a:pPr>
            <a:r>
              <a:rPr lang="en"/>
              <a:t>Estatística Bayesiana com </a:t>
            </a:r>
            <a:r>
              <a:rPr i="1" lang="en"/>
              <a:t>Markov Chain Monte Carlo</a:t>
            </a:r>
            <a:r>
              <a:rPr lang="en"/>
              <a:t> (MCMC)</a:t>
            </a:r>
            <a:endParaRPr/>
          </a:p>
          <a:p>
            <a:pPr indent="-381000" lvl="0" marL="457200" rtl="0" algn="l">
              <a:spcBef>
                <a:spcPts val="0"/>
              </a:spcBef>
              <a:spcAft>
                <a:spcPts val="0"/>
              </a:spcAft>
              <a:buSzPts val="2400"/>
              <a:buChar char="●"/>
            </a:pPr>
            <a:r>
              <a:rPr i="1" lang="en"/>
              <a:t>Hamiltonian</a:t>
            </a:r>
            <a:r>
              <a:rPr i="1" lang="en"/>
              <a:t> Monte Carlo</a:t>
            </a:r>
            <a:r>
              <a:rPr lang="en"/>
              <a:t> (HMC)</a:t>
            </a:r>
            <a:endParaRPr/>
          </a:p>
          <a:p>
            <a:pPr indent="-381000" lvl="0" marL="457200" rtl="0" algn="l">
              <a:spcBef>
                <a:spcPts val="0"/>
              </a:spcBef>
              <a:spcAft>
                <a:spcPts val="0"/>
              </a:spcAft>
              <a:buSzPts val="2400"/>
              <a:buChar char="●"/>
            </a:pPr>
            <a:r>
              <a:rPr i="1" lang="en"/>
              <a:t>Approximate Bayesian Inference with Variational Inference</a:t>
            </a:r>
            <a:r>
              <a:rPr lang="en"/>
              <a:t> (ADVI)</a:t>
            </a:r>
            <a:endParaRPr/>
          </a:p>
          <a:p>
            <a:pPr indent="-381000" lvl="0" marL="457200" rtl="0" algn="l">
              <a:spcBef>
                <a:spcPts val="0"/>
              </a:spcBef>
              <a:spcAft>
                <a:spcPts val="0"/>
              </a:spcAft>
              <a:buSzPts val="2400"/>
              <a:buChar char="●"/>
            </a:pPr>
            <a:r>
              <a:rPr lang="en"/>
              <a:t>Motor em C++</a:t>
            </a:r>
            <a:endParaRPr/>
          </a:p>
          <a:p>
            <a:pPr indent="-381000" lvl="0" marL="457200" rtl="0" algn="l">
              <a:spcBef>
                <a:spcPts val="0"/>
              </a:spcBef>
              <a:spcAft>
                <a:spcPts val="0"/>
              </a:spcAft>
              <a:buSzPts val="2400"/>
              <a:buChar char="●"/>
            </a:pPr>
            <a:r>
              <a:rPr i="1" lang="en"/>
              <a:t>Wrappers</a:t>
            </a:r>
            <a:r>
              <a:rPr lang="en"/>
              <a:t> em Python, R, julia, MATLAB</a:t>
            </a:r>
            <a:endParaRPr/>
          </a:p>
        </p:txBody>
      </p:sp>
      <p:pic>
        <p:nvPicPr>
          <p:cNvPr id="195" name="Google Shape;195;p30"/>
          <p:cNvPicPr preferRelativeResize="0"/>
          <p:nvPr/>
        </p:nvPicPr>
        <p:blipFill>
          <a:blip r:embed="rId3">
            <a:alphaModFix/>
          </a:blip>
          <a:stretch>
            <a:fillRect/>
          </a:stretch>
        </p:blipFill>
        <p:spPr>
          <a:xfrm>
            <a:off x="1752200" y="59925"/>
            <a:ext cx="1185300" cy="118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Scikit-Learn</a:t>
            </a:r>
            <a:endParaRPr/>
          </a:p>
        </p:txBody>
      </p:sp>
      <p:sp>
        <p:nvSpPr>
          <p:cNvPr id="201" name="Google Shape;201;p31"/>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em 2007 (</a:t>
            </a:r>
            <a:r>
              <a:rPr i="1" lang="en"/>
              <a:t>Google Summer of Code</a:t>
            </a:r>
            <a:r>
              <a:rPr lang="en"/>
              <a:t>)</a:t>
            </a:r>
            <a:endParaRPr/>
          </a:p>
          <a:p>
            <a:pPr indent="-381000" lvl="0" marL="457200" rtl="0" algn="l">
              <a:spcBef>
                <a:spcPts val="0"/>
              </a:spcBef>
              <a:spcAft>
                <a:spcPts val="0"/>
              </a:spcAft>
              <a:buSzPts val="2400"/>
              <a:buChar char="●"/>
            </a:pPr>
            <a:r>
              <a:rPr lang="en"/>
              <a:t>Principal Biblioteca de </a:t>
            </a:r>
            <a:r>
              <a:rPr i="1" lang="en"/>
              <a:t>Machine Learning</a:t>
            </a:r>
            <a:r>
              <a:rPr lang="en"/>
              <a:t> (ML)</a:t>
            </a:r>
            <a:endParaRPr/>
          </a:p>
          <a:p>
            <a:pPr indent="-381000" lvl="0" marL="457200" rtl="0" algn="l">
              <a:spcBef>
                <a:spcPts val="0"/>
              </a:spcBef>
              <a:spcAft>
                <a:spcPts val="0"/>
              </a:spcAft>
              <a:buSzPts val="2400"/>
              <a:buChar char="●"/>
            </a:pPr>
            <a:r>
              <a:rPr lang="en"/>
              <a:t>Classificação, Regressão, Clusterização, Redução de Dimensão, Seleção de Modelos e Pré-processamento de dados</a:t>
            </a:r>
            <a:endParaRPr/>
          </a:p>
          <a:p>
            <a:pPr indent="-381000" lvl="0" marL="457200" rtl="0" algn="l">
              <a:spcBef>
                <a:spcPts val="0"/>
              </a:spcBef>
              <a:spcAft>
                <a:spcPts val="0"/>
              </a:spcAft>
              <a:buSzPts val="2400"/>
              <a:buChar char="●"/>
            </a:pPr>
            <a:r>
              <a:rPr lang="en"/>
              <a:t>SVM, </a:t>
            </a:r>
            <a:r>
              <a:rPr i="1" lang="en"/>
              <a:t>Random Forests</a:t>
            </a:r>
            <a:r>
              <a:rPr lang="en"/>
              <a:t>, </a:t>
            </a:r>
            <a:r>
              <a:rPr i="1" lang="en"/>
              <a:t>Gradient Boosting</a:t>
            </a:r>
            <a:r>
              <a:rPr lang="en"/>
              <a:t>, </a:t>
            </a:r>
            <a:r>
              <a:rPr i="1" lang="en"/>
              <a:t>k-means </a:t>
            </a:r>
            <a:r>
              <a:rPr lang="en"/>
              <a:t>etc.</a:t>
            </a:r>
            <a:endParaRPr/>
          </a:p>
          <a:p>
            <a:pPr indent="-381000" lvl="0" marL="457200" rtl="0" algn="l">
              <a:spcBef>
                <a:spcPts val="0"/>
              </a:spcBef>
              <a:spcAft>
                <a:spcPts val="0"/>
              </a:spcAft>
              <a:buSzPts val="2400"/>
              <a:buChar char="●"/>
            </a:pPr>
            <a:r>
              <a:rPr lang="en"/>
              <a:t>Integração com matploblib, pandas, numpy</a:t>
            </a:r>
            <a:endParaRPr/>
          </a:p>
        </p:txBody>
      </p:sp>
      <p:pic>
        <p:nvPicPr>
          <p:cNvPr id="202" name="Google Shape;202;p31"/>
          <p:cNvPicPr preferRelativeResize="0"/>
          <p:nvPr/>
        </p:nvPicPr>
        <p:blipFill>
          <a:blip r:embed="rId3">
            <a:alphaModFix/>
          </a:blip>
          <a:stretch>
            <a:fillRect/>
          </a:stretch>
        </p:blipFill>
        <p:spPr>
          <a:xfrm>
            <a:off x="3073999" y="70729"/>
            <a:ext cx="2377176" cy="127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2"/>
          <p:cNvPicPr preferRelativeResize="0"/>
          <p:nvPr/>
        </p:nvPicPr>
        <p:blipFill>
          <a:blip r:embed="rId3">
            <a:alphaModFix/>
          </a:blip>
          <a:stretch>
            <a:fillRect/>
          </a:stretch>
        </p:blipFill>
        <p:spPr>
          <a:xfrm>
            <a:off x="2366001" y="-583600"/>
            <a:ext cx="2419350" cy="2419350"/>
          </a:xfrm>
          <a:prstGeom prst="rect">
            <a:avLst/>
          </a:prstGeom>
          <a:noFill/>
          <a:ln>
            <a:noFill/>
          </a:ln>
        </p:spPr>
      </p:pic>
      <p:sp>
        <p:nvSpPr>
          <p:cNvPr id="208" name="Google Shape;208;p32"/>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XGBoost</a:t>
            </a:r>
            <a:endParaRPr/>
          </a:p>
        </p:txBody>
      </p:sp>
      <p:sp>
        <p:nvSpPr>
          <p:cNvPr id="209" name="Google Shape;209;p32"/>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em 2014</a:t>
            </a:r>
            <a:endParaRPr/>
          </a:p>
          <a:p>
            <a:pPr indent="-381000" lvl="0" marL="457200" rtl="0" algn="l">
              <a:spcBef>
                <a:spcPts val="0"/>
              </a:spcBef>
              <a:spcAft>
                <a:spcPts val="0"/>
              </a:spcAft>
              <a:buSzPts val="2400"/>
              <a:buChar char="●"/>
            </a:pPr>
            <a:r>
              <a:rPr lang="en"/>
              <a:t>Biblioteca de </a:t>
            </a:r>
            <a:r>
              <a:rPr i="1" lang="en"/>
              <a:t>Gradient Boosting</a:t>
            </a:r>
            <a:endParaRPr/>
          </a:p>
          <a:p>
            <a:pPr indent="-381000" lvl="0" marL="457200" rtl="0" algn="l">
              <a:spcBef>
                <a:spcPts val="0"/>
              </a:spcBef>
              <a:spcAft>
                <a:spcPts val="0"/>
              </a:spcAft>
              <a:buSzPts val="2400"/>
              <a:buChar char="●"/>
            </a:pPr>
            <a:r>
              <a:rPr lang="en"/>
              <a:t>Escrito em C++</a:t>
            </a:r>
            <a:endParaRPr/>
          </a:p>
          <a:p>
            <a:pPr indent="-381000" lvl="0" marL="457200" rtl="0" algn="l">
              <a:spcBef>
                <a:spcPts val="0"/>
              </a:spcBef>
              <a:spcAft>
                <a:spcPts val="0"/>
              </a:spcAft>
              <a:buSzPts val="2400"/>
              <a:buChar char="●"/>
            </a:pPr>
            <a:r>
              <a:rPr i="1" lang="en"/>
              <a:t>Wrappers</a:t>
            </a:r>
            <a:r>
              <a:rPr lang="en"/>
              <a:t> em Python, R, julia, Ruby</a:t>
            </a:r>
            <a:endParaRPr/>
          </a:p>
          <a:p>
            <a:pPr indent="-381000" lvl="0" marL="457200" rtl="0" algn="l">
              <a:spcBef>
                <a:spcPts val="0"/>
              </a:spcBef>
              <a:spcAft>
                <a:spcPts val="0"/>
              </a:spcAft>
              <a:buSzPts val="2400"/>
              <a:buChar char="●"/>
            </a:pPr>
            <a:r>
              <a:rPr lang="en"/>
              <a:t>Roda em GPU - NVIDIA CUDA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3"/>
          <p:cNvPicPr preferRelativeResize="0"/>
          <p:nvPr/>
        </p:nvPicPr>
        <p:blipFill>
          <a:blip r:embed="rId3">
            <a:alphaModFix/>
          </a:blip>
          <a:stretch>
            <a:fillRect/>
          </a:stretch>
        </p:blipFill>
        <p:spPr>
          <a:xfrm>
            <a:off x="2366001" y="-583600"/>
            <a:ext cx="2419350" cy="2419350"/>
          </a:xfrm>
          <a:prstGeom prst="rect">
            <a:avLst/>
          </a:prstGeom>
          <a:noFill/>
          <a:ln>
            <a:noFill/>
          </a:ln>
        </p:spPr>
      </p:pic>
      <p:sp>
        <p:nvSpPr>
          <p:cNvPr id="215" name="Google Shape;215;p33"/>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XGBoost</a:t>
            </a:r>
            <a:endParaRPr/>
          </a:p>
        </p:txBody>
      </p:sp>
      <p:sp>
        <p:nvSpPr>
          <p:cNvPr id="216" name="Google Shape;216;p33"/>
          <p:cNvSpPr txBox="1"/>
          <p:nvPr/>
        </p:nvSpPr>
        <p:spPr>
          <a:xfrm>
            <a:off x="5429250" y="205075"/>
            <a:ext cx="33147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O queridinho das competições Kaggle</a:t>
            </a:r>
            <a:endParaRPr sz="2400">
              <a:solidFill>
                <a:srgbClr val="FF0000"/>
              </a:solidFill>
            </a:endParaRPr>
          </a:p>
        </p:txBody>
      </p:sp>
      <p:pic>
        <p:nvPicPr>
          <p:cNvPr id="217" name="Google Shape;217;p33"/>
          <p:cNvPicPr preferRelativeResize="0"/>
          <p:nvPr/>
        </p:nvPicPr>
        <p:blipFill>
          <a:blip r:embed="rId4">
            <a:alphaModFix/>
          </a:blip>
          <a:stretch>
            <a:fillRect/>
          </a:stretch>
        </p:blipFill>
        <p:spPr>
          <a:xfrm>
            <a:off x="4488175" y="1177649"/>
            <a:ext cx="3314700" cy="2952146"/>
          </a:xfrm>
          <a:prstGeom prst="rect">
            <a:avLst/>
          </a:prstGeom>
          <a:noFill/>
          <a:ln>
            <a:noFill/>
          </a:ln>
        </p:spPr>
      </p:pic>
      <p:pic>
        <p:nvPicPr>
          <p:cNvPr id="218" name="Google Shape;218;p33"/>
          <p:cNvPicPr preferRelativeResize="0"/>
          <p:nvPr/>
        </p:nvPicPr>
        <p:blipFill>
          <a:blip r:embed="rId5">
            <a:alphaModFix/>
          </a:blip>
          <a:stretch>
            <a:fillRect/>
          </a:stretch>
        </p:blipFill>
        <p:spPr>
          <a:xfrm>
            <a:off x="243825" y="1177650"/>
            <a:ext cx="3722375" cy="278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Orientação Geral</a:t>
            </a:r>
            <a:endParaRPr sz="3600"/>
          </a:p>
        </p:txBody>
      </p:sp>
      <p:sp>
        <p:nvSpPr>
          <p:cNvPr id="75" name="Google Shape;75;p16"/>
          <p:cNvSpPr txBox="1"/>
          <p:nvPr>
            <p:ph idx="1" type="subTitle"/>
          </p:nvPr>
        </p:nvSpPr>
        <p:spPr>
          <a:xfrm>
            <a:off x="457172" y="1203299"/>
            <a:ext cx="8228700" cy="2982600"/>
          </a:xfrm>
          <a:prstGeom prst="rect">
            <a:avLst/>
          </a:prstGeom>
        </p:spPr>
        <p:txBody>
          <a:bodyPr anchorCtr="0" anchor="ctr" bIns="0" lIns="0" spcFirstLastPara="1" rIns="0" wrap="square" tIns="0">
            <a:noAutofit/>
          </a:bodyPr>
          <a:lstStyle/>
          <a:p>
            <a:pPr indent="-342900" lvl="0" marL="457200" rtl="0" algn="l">
              <a:spcBef>
                <a:spcPts val="0"/>
              </a:spcBef>
              <a:spcAft>
                <a:spcPts val="0"/>
              </a:spcAft>
              <a:buSzPts val="1800"/>
              <a:buChar char="●"/>
            </a:pPr>
            <a:r>
              <a:rPr b="1" lang="en" sz="1800"/>
              <a:t>Conteúdo da Disciplina</a:t>
            </a:r>
            <a:r>
              <a:rPr lang="en" sz="1800"/>
              <a:t>: </a:t>
            </a:r>
            <a:r>
              <a:rPr lang="en" sz="1800" u="sng">
                <a:solidFill>
                  <a:schemeClr val="hlink"/>
                </a:solidFill>
                <a:hlinkClick r:id="rId3"/>
              </a:rPr>
              <a:t>https://www.github.com/storopoli/ciencia-de-dados</a:t>
            </a:r>
            <a:endParaRPr sz="1800"/>
          </a:p>
          <a:p>
            <a:pPr indent="-342900" lvl="0" marL="457200" rtl="0" algn="l">
              <a:spcBef>
                <a:spcPts val="0"/>
              </a:spcBef>
              <a:spcAft>
                <a:spcPts val="0"/>
              </a:spcAft>
              <a:buSzPts val="1800"/>
              <a:buChar char="●"/>
            </a:pPr>
            <a:r>
              <a:rPr b="1" lang="en" sz="1800"/>
              <a:t>Horário de Aula</a:t>
            </a:r>
            <a:endParaRPr b="1" sz="1800"/>
          </a:p>
          <a:p>
            <a:pPr indent="-342900" lvl="1" marL="914400" rtl="0" algn="l">
              <a:spcBef>
                <a:spcPts val="0"/>
              </a:spcBef>
              <a:spcAft>
                <a:spcPts val="0"/>
              </a:spcAft>
              <a:buSzPts val="1800"/>
              <a:buChar char="○"/>
            </a:pPr>
            <a:r>
              <a:rPr lang="en" sz="1800"/>
              <a:t>Chamada - </a:t>
            </a:r>
            <a:r>
              <a:rPr lang="en" sz="1800"/>
              <a:t>Início</a:t>
            </a:r>
            <a:r>
              <a:rPr lang="en" sz="1800"/>
              <a:t> 09:00</a:t>
            </a:r>
            <a:endParaRPr sz="1800"/>
          </a:p>
          <a:p>
            <a:pPr indent="-342900" lvl="1" marL="914400" rtl="0" algn="l">
              <a:spcBef>
                <a:spcPts val="0"/>
              </a:spcBef>
              <a:spcAft>
                <a:spcPts val="0"/>
              </a:spcAft>
              <a:buSzPts val="1800"/>
              <a:buChar char="○"/>
            </a:pPr>
            <a:r>
              <a:rPr lang="en" sz="1800"/>
              <a:t>Chamada - Final 11:30</a:t>
            </a:r>
            <a:endParaRPr sz="1800"/>
          </a:p>
          <a:p>
            <a:pPr indent="-342900" lvl="0" marL="457200" rtl="0" algn="l">
              <a:spcBef>
                <a:spcPts val="0"/>
              </a:spcBef>
              <a:spcAft>
                <a:spcPts val="0"/>
              </a:spcAft>
              <a:buSzPts val="1800"/>
              <a:buChar char="●"/>
            </a:pPr>
            <a:r>
              <a:rPr b="1" lang="en" sz="1800"/>
              <a:t>Avaliação</a:t>
            </a:r>
            <a:r>
              <a:rPr lang="en" sz="1800"/>
              <a:t>: </a:t>
            </a:r>
            <a:endParaRPr sz="1800"/>
          </a:p>
          <a:p>
            <a:pPr indent="-342900" lvl="1" marL="914400" rtl="0" algn="l">
              <a:spcBef>
                <a:spcPts val="0"/>
              </a:spcBef>
              <a:spcAft>
                <a:spcPts val="0"/>
              </a:spcAft>
              <a:buSzPts val="1800"/>
              <a:buChar char="○"/>
            </a:pPr>
            <a:r>
              <a:rPr lang="en" sz="1800"/>
              <a:t>1 Trabalho em Grupo</a:t>
            </a:r>
            <a:endParaRPr sz="1800"/>
          </a:p>
          <a:p>
            <a:pPr indent="-342900" lvl="1" marL="914400" rtl="0" algn="l">
              <a:spcBef>
                <a:spcPts val="0"/>
              </a:spcBef>
              <a:spcAft>
                <a:spcPts val="0"/>
              </a:spcAft>
              <a:buSzPts val="1800"/>
              <a:buChar char="○"/>
            </a:pPr>
            <a:r>
              <a:rPr lang="en" sz="1800"/>
              <a:t>1 Prova Digital Individual</a:t>
            </a:r>
            <a:endParaRPr sz="1800"/>
          </a:p>
          <a:p>
            <a:pPr indent="-342900" lvl="1" marL="914400" rtl="0" algn="l">
              <a:spcBef>
                <a:spcPts val="0"/>
              </a:spcBef>
              <a:spcAft>
                <a:spcPts val="0"/>
              </a:spcAft>
              <a:buSzPts val="1800"/>
              <a:buChar char="○"/>
            </a:pPr>
            <a:r>
              <a:rPr b="1" lang="en" sz="1800"/>
              <a:t>Nota</a:t>
            </a:r>
            <a:r>
              <a:rPr lang="en" sz="1800"/>
              <a:t>: </a:t>
            </a:r>
            <a:endParaRPr sz="1800"/>
          </a:p>
        </p:txBody>
      </p:sp>
      <p:pic>
        <p:nvPicPr>
          <p:cNvPr id="76" name="Google Shape;76;p16"/>
          <p:cNvPicPr preferRelativeResize="0"/>
          <p:nvPr/>
        </p:nvPicPr>
        <p:blipFill>
          <a:blip r:embed="rId4">
            <a:alphaModFix/>
          </a:blip>
          <a:stretch>
            <a:fillRect/>
          </a:stretch>
        </p:blipFill>
        <p:spPr>
          <a:xfrm>
            <a:off x="2034975" y="3507024"/>
            <a:ext cx="1381125" cy="36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TensorFlow</a:t>
            </a:r>
            <a:endParaRPr/>
          </a:p>
        </p:txBody>
      </p:sp>
      <p:sp>
        <p:nvSpPr>
          <p:cNvPr id="224" name="Google Shape;224;p34"/>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pelo Google em 2017</a:t>
            </a:r>
            <a:endParaRPr/>
          </a:p>
          <a:p>
            <a:pPr indent="-381000" lvl="0" marL="457200" rtl="0" algn="l">
              <a:spcBef>
                <a:spcPts val="0"/>
              </a:spcBef>
              <a:spcAft>
                <a:spcPts val="0"/>
              </a:spcAft>
              <a:buSzPts val="2400"/>
              <a:buChar char="●"/>
            </a:pPr>
            <a:r>
              <a:rPr lang="en"/>
              <a:t>Principal Biblioteca de Deep Learning usada pela indústria (praticantes)</a:t>
            </a:r>
            <a:endParaRPr/>
          </a:p>
          <a:p>
            <a:pPr indent="-381000" lvl="0" marL="457200" rtl="0" algn="l">
              <a:spcBef>
                <a:spcPts val="0"/>
              </a:spcBef>
              <a:spcAft>
                <a:spcPts val="0"/>
              </a:spcAft>
              <a:buSzPts val="2400"/>
              <a:buChar char="●"/>
            </a:pPr>
            <a:r>
              <a:rPr lang="en"/>
              <a:t>Roda em GPU - NVIDIA CUDA</a:t>
            </a:r>
            <a:endParaRPr/>
          </a:p>
          <a:p>
            <a:pPr indent="-381000" lvl="0" marL="457200" rtl="0" algn="l">
              <a:spcBef>
                <a:spcPts val="0"/>
              </a:spcBef>
              <a:spcAft>
                <a:spcPts val="0"/>
              </a:spcAft>
              <a:buSzPts val="2400"/>
              <a:buChar char="●"/>
            </a:pPr>
            <a:r>
              <a:rPr lang="en"/>
              <a:t>Keras Nativo</a:t>
            </a:r>
            <a:endParaRPr/>
          </a:p>
        </p:txBody>
      </p:sp>
      <p:pic>
        <p:nvPicPr>
          <p:cNvPr id="225" name="Google Shape;225;p34"/>
          <p:cNvPicPr preferRelativeResize="0"/>
          <p:nvPr/>
        </p:nvPicPr>
        <p:blipFill>
          <a:blip r:embed="rId3">
            <a:alphaModFix/>
          </a:blip>
          <a:stretch>
            <a:fillRect/>
          </a:stretch>
        </p:blipFill>
        <p:spPr>
          <a:xfrm>
            <a:off x="3229950" y="-200500"/>
            <a:ext cx="2968488" cy="1669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PyTorch</a:t>
            </a:r>
            <a:endParaRPr/>
          </a:p>
        </p:txBody>
      </p:sp>
      <p:sp>
        <p:nvSpPr>
          <p:cNvPr id="231" name="Google Shape;231;p35"/>
          <p:cNvSpPr txBox="1"/>
          <p:nvPr>
            <p:ph idx="1" type="body"/>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Criado pelo Facebook em 2018</a:t>
            </a:r>
            <a:endParaRPr/>
          </a:p>
          <a:p>
            <a:pPr indent="-381000" lvl="0" marL="457200" rtl="0" algn="l">
              <a:spcBef>
                <a:spcPts val="0"/>
              </a:spcBef>
              <a:spcAft>
                <a:spcPts val="0"/>
              </a:spcAft>
              <a:buSzPts val="2400"/>
              <a:buChar char="●"/>
            </a:pPr>
            <a:r>
              <a:rPr lang="en"/>
              <a:t>Principal Biblioteca de Deep Learning usada pela academia (pesquisadores)</a:t>
            </a:r>
            <a:endParaRPr/>
          </a:p>
          <a:p>
            <a:pPr indent="-381000" lvl="0" marL="457200" rtl="0" algn="l">
              <a:spcBef>
                <a:spcPts val="0"/>
              </a:spcBef>
              <a:spcAft>
                <a:spcPts val="0"/>
              </a:spcAft>
              <a:buClr>
                <a:schemeClr val="dk1"/>
              </a:buClr>
              <a:buSzPts val="2400"/>
              <a:buChar char="●"/>
            </a:pPr>
            <a:r>
              <a:rPr lang="en">
                <a:solidFill>
                  <a:schemeClr val="dk1"/>
                </a:solidFill>
              </a:rPr>
              <a:t>Roda em GPU - NVIDIA CUDA</a:t>
            </a:r>
            <a:endParaRPr/>
          </a:p>
        </p:txBody>
      </p:sp>
      <p:pic>
        <p:nvPicPr>
          <p:cNvPr id="232" name="Google Shape;232;p35"/>
          <p:cNvPicPr preferRelativeResize="0"/>
          <p:nvPr/>
        </p:nvPicPr>
        <p:blipFill>
          <a:blip r:embed="rId3">
            <a:alphaModFix/>
          </a:blip>
          <a:stretch>
            <a:fillRect/>
          </a:stretch>
        </p:blipFill>
        <p:spPr>
          <a:xfrm>
            <a:off x="2721242" y="78912"/>
            <a:ext cx="2456531" cy="1110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6"/>
          <p:cNvPicPr preferRelativeResize="0"/>
          <p:nvPr/>
        </p:nvPicPr>
        <p:blipFill>
          <a:blip r:embed="rId3">
            <a:alphaModFix/>
          </a:blip>
          <a:stretch>
            <a:fillRect/>
          </a:stretch>
        </p:blipFill>
        <p:spPr>
          <a:xfrm>
            <a:off x="98125" y="-74775"/>
            <a:ext cx="2968488" cy="1669775"/>
          </a:xfrm>
          <a:prstGeom prst="rect">
            <a:avLst/>
          </a:prstGeom>
          <a:noFill/>
          <a:ln>
            <a:noFill/>
          </a:ln>
        </p:spPr>
      </p:pic>
      <p:pic>
        <p:nvPicPr>
          <p:cNvPr descr="Resultado de imagem para pytorch vs tensorflow meme" id="238" name="Google Shape;238;p36"/>
          <p:cNvPicPr preferRelativeResize="0"/>
          <p:nvPr/>
        </p:nvPicPr>
        <p:blipFill>
          <a:blip r:embed="rId4">
            <a:alphaModFix/>
          </a:blip>
          <a:stretch>
            <a:fillRect/>
          </a:stretch>
        </p:blipFill>
        <p:spPr>
          <a:xfrm>
            <a:off x="2880375" y="1510088"/>
            <a:ext cx="3981324" cy="2651775"/>
          </a:xfrm>
          <a:prstGeom prst="rect">
            <a:avLst/>
          </a:prstGeom>
          <a:noFill/>
          <a:ln>
            <a:noFill/>
          </a:ln>
        </p:spPr>
      </p:pic>
      <p:pic>
        <p:nvPicPr>
          <p:cNvPr id="239" name="Google Shape;239;p36"/>
          <p:cNvPicPr preferRelativeResize="0"/>
          <p:nvPr/>
        </p:nvPicPr>
        <p:blipFill>
          <a:blip r:embed="rId5">
            <a:alphaModFix/>
          </a:blip>
          <a:stretch>
            <a:fillRect/>
          </a:stretch>
        </p:blipFill>
        <p:spPr>
          <a:xfrm>
            <a:off x="3407017" y="272087"/>
            <a:ext cx="2456531" cy="1110926"/>
          </a:xfrm>
          <a:prstGeom prst="rect">
            <a:avLst/>
          </a:prstGeom>
          <a:noFill/>
          <a:ln>
            <a:noFill/>
          </a:ln>
        </p:spPr>
      </p:pic>
      <p:sp>
        <p:nvSpPr>
          <p:cNvPr id="240" name="Google Shape;240;p36"/>
          <p:cNvSpPr txBox="1"/>
          <p:nvPr/>
        </p:nvSpPr>
        <p:spPr>
          <a:xfrm>
            <a:off x="2880375" y="226400"/>
            <a:ext cx="9600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t>
            </a:r>
            <a:endParaRPr sz="4800"/>
          </a:p>
        </p:txBody>
      </p:sp>
      <p:pic>
        <p:nvPicPr>
          <p:cNvPr id="241" name="Google Shape;241;p36"/>
          <p:cNvPicPr preferRelativeResize="0"/>
          <p:nvPr/>
        </p:nvPicPr>
        <p:blipFill>
          <a:blip r:embed="rId6">
            <a:alphaModFix/>
          </a:blip>
          <a:stretch>
            <a:fillRect/>
          </a:stretch>
        </p:blipFill>
        <p:spPr>
          <a:xfrm>
            <a:off x="331450" y="1383026"/>
            <a:ext cx="1874724" cy="366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Onde</a:t>
            </a:r>
            <a:r>
              <a:rPr lang="en"/>
              <a:t> praticar Ciência de Dados?</a:t>
            </a:r>
            <a:endParaRPr/>
          </a:p>
        </p:txBody>
      </p:sp>
      <p:pic>
        <p:nvPicPr>
          <p:cNvPr descr="Resultado de imagem para Kaggle logo" id="247" name="Google Shape;247;p37"/>
          <p:cNvPicPr preferRelativeResize="0"/>
          <p:nvPr/>
        </p:nvPicPr>
        <p:blipFill>
          <a:blip r:embed="rId3">
            <a:alphaModFix/>
          </a:blip>
          <a:stretch>
            <a:fillRect/>
          </a:stretch>
        </p:blipFill>
        <p:spPr>
          <a:xfrm>
            <a:off x="320050" y="1804209"/>
            <a:ext cx="3966200" cy="1535075"/>
          </a:xfrm>
          <a:prstGeom prst="rect">
            <a:avLst/>
          </a:prstGeom>
          <a:noFill/>
          <a:ln>
            <a:noFill/>
          </a:ln>
        </p:spPr>
      </p:pic>
      <p:pic>
        <p:nvPicPr>
          <p:cNvPr descr="Resultado de imagem para Github logo" id="248" name="Google Shape;248;p37"/>
          <p:cNvPicPr preferRelativeResize="0"/>
          <p:nvPr/>
        </p:nvPicPr>
        <p:blipFill>
          <a:blip r:embed="rId4">
            <a:alphaModFix/>
          </a:blip>
          <a:stretch>
            <a:fillRect/>
          </a:stretch>
        </p:blipFill>
        <p:spPr>
          <a:xfrm>
            <a:off x="5132100" y="1143000"/>
            <a:ext cx="3810000" cy="285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Conteúdo</a:t>
            </a:r>
            <a:endParaRPr/>
          </a:p>
        </p:txBody>
      </p:sp>
      <p:sp>
        <p:nvSpPr>
          <p:cNvPr id="254" name="Google Shape;254;p38"/>
          <p:cNvSpPr txBox="1"/>
          <p:nvPr>
            <p:ph idx="1" type="body"/>
          </p:nvPr>
        </p:nvSpPr>
        <p:spPr>
          <a:xfrm>
            <a:off x="-67225" y="1203300"/>
            <a:ext cx="9144000" cy="2982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INTRODUÇÃO: CIÊNCIA DE DADOS - O QUE É</a:t>
            </a:r>
            <a:endParaRPr sz="1800"/>
          </a:p>
          <a:p>
            <a:pPr indent="-342900" lvl="0" marL="457200" rtl="0" algn="l">
              <a:spcBef>
                <a:spcPts val="0"/>
              </a:spcBef>
              <a:spcAft>
                <a:spcPts val="0"/>
              </a:spcAft>
              <a:buSzPts val="1800"/>
              <a:buChar char="●"/>
            </a:pPr>
            <a:r>
              <a:rPr lang="en" sz="1800"/>
              <a:t>PYTHON: OPERADORES ARITMÉTICOS, RELACIONAIS E LÓGICOS</a:t>
            </a:r>
            <a:endParaRPr sz="1800"/>
          </a:p>
          <a:p>
            <a:pPr indent="-342900" lvl="1" marL="914400" rtl="0" algn="l">
              <a:spcBef>
                <a:spcPts val="0"/>
              </a:spcBef>
              <a:spcAft>
                <a:spcPts val="0"/>
              </a:spcAft>
              <a:buSzPts val="1800"/>
              <a:buChar char="○"/>
            </a:pPr>
            <a:r>
              <a:rPr lang="en" sz="1800"/>
              <a:t>DESVIO CONDICIONAL</a:t>
            </a:r>
            <a:endParaRPr sz="1800"/>
          </a:p>
          <a:p>
            <a:pPr indent="-342900" lvl="1" marL="914400" rtl="0" algn="l">
              <a:spcBef>
                <a:spcPts val="0"/>
              </a:spcBef>
              <a:spcAft>
                <a:spcPts val="0"/>
              </a:spcAft>
              <a:buSzPts val="1800"/>
              <a:buChar char="○"/>
            </a:pPr>
            <a:r>
              <a:rPr lang="en" sz="1800"/>
              <a:t>ESTRUTURAS DE REPETIÇÃO, ESTRUTURA DE DADOS, MÉTODOS E FUNÇÕES, REQUISIÇÕES WEB, EXPRESSÕES REGULARES</a:t>
            </a:r>
            <a:endParaRPr sz="1800"/>
          </a:p>
          <a:p>
            <a:pPr indent="-342900" lvl="0" marL="457200" rtl="0" algn="l">
              <a:spcBef>
                <a:spcPts val="0"/>
              </a:spcBef>
              <a:spcAft>
                <a:spcPts val="0"/>
              </a:spcAft>
              <a:buSzPts val="1800"/>
              <a:buChar char="●"/>
            </a:pPr>
            <a:r>
              <a:rPr lang="en" sz="1800"/>
              <a:t>PYTHON: VETORES E MATRIZES (</a:t>
            </a:r>
            <a:r>
              <a:rPr lang="en" sz="1800">
                <a:solidFill>
                  <a:srgbClr val="FF0000"/>
                </a:solidFill>
              </a:rPr>
              <a:t>NUMPY</a:t>
            </a:r>
            <a:r>
              <a:rPr lang="en" sz="1800"/>
              <a:t>)</a:t>
            </a:r>
            <a:endParaRPr sz="1800"/>
          </a:p>
          <a:p>
            <a:pPr indent="-342900" lvl="0" marL="457200" rtl="0" algn="l">
              <a:spcBef>
                <a:spcPts val="0"/>
              </a:spcBef>
              <a:spcAft>
                <a:spcPts val="0"/>
              </a:spcAft>
              <a:buSzPts val="1800"/>
              <a:buChar char="●"/>
            </a:pPr>
            <a:r>
              <a:rPr lang="en" sz="1800"/>
              <a:t>ESTATÍSTICA: MÉTODO ESTATÍSTICO E AMOSTRAGEM</a:t>
            </a:r>
            <a:endParaRPr sz="1800"/>
          </a:p>
          <a:p>
            <a:pPr indent="-342900" lvl="0" marL="457200" rtl="0" algn="l">
              <a:spcBef>
                <a:spcPts val="0"/>
              </a:spcBef>
              <a:spcAft>
                <a:spcPts val="0"/>
              </a:spcAft>
              <a:buSzPts val="1800"/>
              <a:buChar char="●"/>
            </a:pPr>
            <a:r>
              <a:rPr lang="en" sz="1800"/>
              <a:t>ESTATÍSTICA: ANÁLISE EXPLORATÓRIA DOS DADOS E REGRESSÃO</a:t>
            </a:r>
            <a:endParaRPr sz="1800"/>
          </a:p>
          <a:p>
            <a:pPr indent="-342900" lvl="0" marL="457200" rtl="0" algn="l">
              <a:spcBef>
                <a:spcPts val="0"/>
              </a:spcBef>
              <a:spcAft>
                <a:spcPts val="0"/>
              </a:spcAft>
              <a:buSzPts val="1800"/>
              <a:buChar char="●"/>
            </a:pPr>
            <a:r>
              <a:rPr lang="en" sz="1800"/>
              <a:t>ESTATÍSTICA: ANÁLISE DE SÉRIES TEMPORAIS </a:t>
            </a:r>
            <a:endParaRPr sz="1800"/>
          </a:p>
          <a:p>
            <a:pPr indent="-342900" lvl="0" marL="457200" rtl="0" algn="l">
              <a:spcBef>
                <a:spcPts val="0"/>
              </a:spcBef>
              <a:spcAft>
                <a:spcPts val="0"/>
              </a:spcAft>
              <a:buSzPts val="1800"/>
              <a:buChar char="●"/>
            </a:pPr>
            <a:r>
              <a:rPr lang="en" sz="1800"/>
              <a:t>PYTHON: ANÁLISE DE DADOS (</a:t>
            </a:r>
            <a:r>
              <a:rPr lang="en" sz="1800">
                <a:solidFill>
                  <a:srgbClr val="FF0000"/>
                </a:solidFill>
              </a:rPr>
              <a:t>PANDAS</a:t>
            </a:r>
            <a:r>
              <a:rPr lang="en" sz="1800"/>
              <a:t>)</a:t>
            </a:r>
            <a:endParaRPr sz="1800"/>
          </a:p>
          <a:p>
            <a:pPr indent="-342900" lvl="0" marL="457200" rtl="0" algn="l">
              <a:spcBef>
                <a:spcPts val="0"/>
              </a:spcBef>
              <a:spcAft>
                <a:spcPts val="0"/>
              </a:spcAft>
              <a:buSzPts val="1800"/>
              <a:buChar char="●"/>
            </a:pPr>
            <a:r>
              <a:rPr lang="en" sz="1800"/>
              <a:t>VISUALIZAÇÃO DE RESULTADOS (</a:t>
            </a:r>
            <a:r>
              <a:rPr lang="en" sz="1800">
                <a:solidFill>
                  <a:srgbClr val="FF0000"/>
                </a:solidFill>
              </a:rPr>
              <a:t>MATPLOTLIB</a:t>
            </a:r>
            <a:r>
              <a:rPr lang="en" sz="1800"/>
              <a:t>)</a:t>
            </a:r>
            <a:endParaRPr sz="1800"/>
          </a:p>
          <a:p>
            <a:pPr indent="-342900" lvl="0" marL="457200" rtl="0" algn="l">
              <a:spcBef>
                <a:spcPts val="0"/>
              </a:spcBef>
              <a:spcAft>
                <a:spcPts val="0"/>
              </a:spcAft>
              <a:buSzPts val="1800"/>
              <a:buChar char="●"/>
            </a:pPr>
            <a:r>
              <a:rPr lang="en" sz="1800"/>
              <a:t>APRENDIZADO DE MÁQUINA (</a:t>
            </a:r>
            <a:r>
              <a:rPr lang="en" sz="1800">
                <a:solidFill>
                  <a:srgbClr val="FF0000"/>
                </a:solidFill>
              </a:rPr>
              <a:t>SCIKIT-LEARN</a:t>
            </a:r>
            <a:r>
              <a:rPr lang="en" sz="1800"/>
              <a:t>)</a:t>
            </a:r>
            <a:endParaRPr sz="1800"/>
          </a:p>
          <a:p>
            <a:pPr indent="0" lvl="0" marL="457200" rtl="0" algn="l">
              <a:spcBef>
                <a:spcPts val="0"/>
              </a:spcBef>
              <a:spcAft>
                <a:spcPts val="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Mapa Conceitual</a:t>
            </a:r>
            <a:endParaRPr/>
          </a:p>
        </p:txBody>
      </p:sp>
      <p:sp>
        <p:nvSpPr>
          <p:cNvPr id="260" name="Google Shape;260;p39"/>
          <p:cNvSpPr txBox="1"/>
          <p:nvPr>
            <p:ph idx="1" type="body"/>
          </p:nvPr>
        </p:nvSpPr>
        <p:spPr>
          <a:xfrm>
            <a:off x="457172" y="1203299"/>
            <a:ext cx="8228700" cy="29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1" name="Google Shape;261;p39"/>
          <p:cNvPicPr preferRelativeResize="0"/>
          <p:nvPr/>
        </p:nvPicPr>
        <p:blipFill>
          <a:blip r:embed="rId3">
            <a:alphaModFix/>
          </a:blip>
          <a:stretch>
            <a:fillRect/>
          </a:stretch>
        </p:blipFill>
        <p:spPr>
          <a:xfrm>
            <a:off x="401075" y="1095376"/>
            <a:ext cx="8228700" cy="29527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Refer</a:t>
            </a:r>
            <a:r>
              <a:rPr lang="en"/>
              <a:t>ê</a:t>
            </a:r>
            <a:r>
              <a:rPr lang="en" sz="3600"/>
              <a:t>ncias</a:t>
            </a:r>
            <a:endParaRPr sz="3600"/>
          </a:p>
        </p:txBody>
      </p:sp>
      <p:sp>
        <p:nvSpPr>
          <p:cNvPr id="267" name="Google Shape;267;p40"/>
          <p:cNvSpPr txBox="1"/>
          <p:nvPr>
            <p:ph idx="1" type="subTitle"/>
          </p:nvPr>
        </p:nvSpPr>
        <p:spPr>
          <a:xfrm>
            <a:off x="457172" y="1203299"/>
            <a:ext cx="8228700" cy="29826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100">
                <a:solidFill>
                  <a:schemeClr val="dk1"/>
                </a:solidFill>
              </a:rPr>
              <a:t>DHAR, Vasant. Data science and prediction. </a:t>
            </a:r>
            <a:r>
              <a:rPr b="1" lang="en" sz="1100">
                <a:solidFill>
                  <a:schemeClr val="dk1"/>
                </a:solidFill>
              </a:rPr>
              <a:t>Communications of the ACM</a:t>
            </a:r>
            <a:r>
              <a:rPr lang="en" sz="1100">
                <a:solidFill>
                  <a:schemeClr val="dk1"/>
                </a:solidFill>
              </a:rPr>
              <a:t>, v. 56, n. 12, p. 64-73, 2013.</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FRIDMAN, Lex. “</a:t>
            </a:r>
            <a:r>
              <a:rPr b="1" lang="en" sz="1100">
                <a:solidFill>
                  <a:schemeClr val="dk1"/>
                </a:solidFill>
              </a:rPr>
              <a:t>MIT Human-Centered Autonomous Vehicle</a:t>
            </a:r>
            <a:r>
              <a:rPr lang="en" sz="1100">
                <a:solidFill>
                  <a:schemeClr val="dk1"/>
                </a:solidFill>
              </a:rPr>
              <a:t>”. YouTube video, 7:39. September 29, 2018. </a:t>
            </a:r>
            <a:r>
              <a:rPr lang="en" sz="1100" u="sng">
                <a:solidFill>
                  <a:schemeClr val="hlink"/>
                </a:solidFill>
                <a:hlinkClick r:id="rId3"/>
              </a:rPr>
              <a:t>https://youtu.be/OoC8oH0CLGc</a:t>
            </a:r>
            <a:r>
              <a:rPr lang="en"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HASTIE, Trevor; TIBSHIRANI, Robert; FRIEDMAN, Jerome. T</a:t>
            </a:r>
            <a:r>
              <a:rPr b="1" lang="en" sz="1100">
                <a:solidFill>
                  <a:schemeClr val="dk1"/>
                </a:solidFill>
              </a:rPr>
              <a:t>he elements of statistical learning: data mining, inference, and prediction</a:t>
            </a:r>
            <a:r>
              <a:rPr lang="en" sz="1100">
                <a:solidFill>
                  <a:schemeClr val="dk1"/>
                </a:solidFill>
              </a:rPr>
              <a:t>. Springer Science &amp; Business Media, 2009.</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O que é Ciência de Dados</a:t>
            </a:r>
            <a:endParaRPr sz="3600"/>
          </a:p>
        </p:txBody>
      </p:sp>
      <p:sp>
        <p:nvSpPr>
          <p:cNvPr id="82" name="Google Shape;82;p17"/>
          <p:cNvSpPr txBox="1"/>
          <p:nvPr>
            <p:ph idx="1" type="subTitle"/>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just">
              <a:lnSpc>
                <a:spcPct val="135714"/>
              </a:lnSpc>
              <a:spcBef>
                <a:spcPts val="0"/>
              </a:spcBef>
              <a:spcAft>
                <a:spcPts val="0"/>
              </a:spcAft>
              <a:buSzPts val="2400"/>
              <a:buChar char="●"/>
            </a:pPr>
            <a:r>
              <a:rPr b="1" lang="en" sz="2400">
                <a:solidFill>
                  <a:schemeClr val="dk1"/>
                </a:solidFill>
                <a:highlight>
                  <a:srgbClr val="FFFFFE"/>
                </a:highlight>
                <a:latin typeface="Times New Roman"/>
                <a:ea typeface="Times New Roman"/>
                <a:cs typeface="Times New Roman"/>
                <a:sym typeface="Times New Roman"/>
              </a:rPr>
              <a:t>Ciência de dados</a:t>
            </a:r>
            <a:r>
              <a:rPr lang="en" sz="2400">
                <a:solidFill>
                  <a:schemeClr val="dk1"/>
                </a:solidFill>
                <a:highlight>
                  <a:srgbClr val="FFFFFE"/>
                </a:highlight>
                <a:latin typeface="Times New Roman"/>
                <a:ea typeface="Times New Roman"/>
                <a:cs typeface="Times New Roman"/>
                <a:sym typeface="Times New Roman"/>
              </a:rPr>
              <a:t> (em inglês: </a:t>
            </a:r>
            <a:r>
              <a:rPr b="1" lang="en" sz="2400">
                <a:solidFill>
                  <a:schemeClr val="dk1"/>
                </a:solidFill>
                <a:highlight>
                  <a:srgbClr val="FFFFFE"/>
                </a:highlight>
                <a:latin typeface="Times New Roman"/>
                <a:ea typeface="Times New Roman"/>
                <a:cs typeface="Times New Roman"/>
                <a:sym typeface="Times New Roman"/>
              </a:rPr>
              <a:t>data science</a:t>
            </a:r>
            <a:r>
              <a:rPr lang="en" sz="2400">
                <a:solidFill>
                  <a:schemeClr val="dk1"/>
                </a:solidFill>
                <a:highlight>
                  <a:srgbClr val="FFFFFE"/>
                </a:highlight>
                <a:latin typeface="Times New Roman"/>
                <a:ea typeface="Times New Roman"/>
                <a:cs typeface="Times New Roman"/>
                <a:sym typeface="Times New Roman"/>
              </a:rPr>
              <a:t>) é uma área </a:t>
            </a:r>
            <a:r>
              <a:rPr b="1" lang="en" sz="2400">
                <a:solidFill>
                  <a:srgbClr val="4A86E8"/>
                </a:solidFill>
                <a:highlight>
                  <a:srgbClr val="FFFFFE"/>
                </a:highlight>
                <a:latin typeface="Times New Roman"/>
                <a:ea typeface="Times New Roman"/>
                <a:cs typeface="Times New Roman"/>
                <a:sym typeface="Times New Roman"/>
              </a:rPr>
              <a:t>interdisciplinar</a:t>
            </a:r>
            <a:r>
              <a:rPr lang="en" sz="2400">
                <a:solidFill>
                  <a:schemeClr val="dk1"/>
                </a:solidFill>
                <a:highlight>
                  <a:srgbClr val="FFFFFE"/>
                </a:highlight>
                <a:latin typeface="Times New Roman"/>
                <a:ea typeface="Times New Roman"/>
                <a:cs typeface="Times New Roman"/>
                <a:sym typeface="Times New Roman"/>
              </a:rPr>
              <a:t> voltada para o estudo e a </a:t>
            </a:r>
            <a:r>
              <a:rPr b="1" lang="en" sz="2400">
                <a:solidFill>
                  <a:srgbClr val="4A86E8"/>
                </a:solidFill>
                <a:highlight>
                  <a:srgbClr val="FFFFFE"/>
                </a:highlight>
                <a:latin typeface="Times New Roman"/>
                <a:ea typeface="Times New Roman"/>
                <a:cs typeface="Times New Roman"/>
                <a:sym typeface="Times New Roman"/>
              </a:rPr>
              <a:t>análise de dados</a:t>
            </a:r>
            <a:r>
              <a:rPr lang="en" sz="2400">
                <a:solidFill>
                  <a:schemeClr val="dk1"/>
                </a:solidFill>
                <a:highlight>
                  <a:srgbClr val="FFFFFE"/>
                </a:highlight>
                <a:latin typeface="Times New Roman"/>
                <a:ea typeface="Times New Roman"/>
                <a:cs typeface="Times New Roman"/>
                <a:sym typeface="Times New Roman"/>
              </a:rPr>
              <a:t> econômicos, financeiros e sociais, estruturados e não-estruturados, que visa a extração de conhecimento, detecção de padrões e/ou obtenção de </a:t>
            </a:r>
            <a:r>
              <a:rPr b="1" i="1" lang="en" sz="2400">
                <a:solidFill>
                  <a:srgbClr val="4A86E8"/>
                </a:solidFill>
                <a:highlight>
                  <a:srgbClr val="FFFFFE"/>
                </a:highlight>
                <a:latin typeface="Times New Roman"/>
                <a:ea typeface="Times New Roman"/>
                <a:cs typeface="Times New Roman"/>
                <a:sym typeface="Times New Roman"/>
              </a:rPr>
              <a:t>insights</a:t>
            </a:r>
            <a:r>
              <a:rPr lang="en" sz="2400">
                <a:solidFill>
                  <a:schemeClr val="dk1"/>
                </a:solidFill>
                <a:highlight>
                  <a:srgbClr val="FFFFFE"/>
                </a:highlight>
                <a:latin typeface="Times New Roman"/>
                <a:ea typeface="Times New Roman"/>
                <a:cs typeface="Times New Roman"/>
                <a:sym typeface="Times New Roman"/>
              </a:rPr>
              <a:t> para possíveis tomadas de decisão. (DHAR, 2013)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8660150" y="11"/>
            <a:ext cx="483849" cy="438550"/>
          </a:xfrm>
          <a:prstGeom prst="rect">
            <a:avLst/>
          </a:prstGeom>
          <a:noFill/>
          <a:ln>
            <a:noFill/>
          </a:ln>
        </p:spPr>
      </p:pic>
      <p:pic>
        <p:nvPicPr>
          <p:cNvPr id="88" name="Google Shape;88;p18"/>
          <p:cNvPicPr preferRelativeResize="0"/>
          <p:nvPr/>
        </p:nvPicPr>
        <p:blipFill>
          <a:blip r:embed="rId4">
            <a:alphaModFix/>
          </a:blip>
          <a:stretch>
            <a:fillRect/>
          </a:stretch>
        </p:blipFill>
        <p:spPr>
          <a:xfrm>
            <a:off x="1069300" y="-193375"/>
            <a:ext cx="5342925" cy="547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Por quê Ciência de Dados está um febre?</a:t>
            </a:r>
            <a:endParaRPr sz="3400"/>
          </a:p>
        </p:txBody>
      </p:sp>
      <p:grpSp>
        <p:nvGrpSpPr>
          <p:cNvPr id="94" name="Google Shape;94;p19"/>
          <p:cNvGrpSpPr/>
          <p:nvPr/>
        </p:nvGrpSpPr>
        <p:grpSpPr>
          <a:xfrm>
            <a:off x="46508" y="2607652"/>
            <a:ext cx="9269554" cy="946478"/>
            <a:chOff x="1431325" y="2473842"/>
            <a:chExt cx="6566700" cy="670500"/>
          </a:xfrm>
        </p:grpSpPr>
        <p:sp>
          <p:nvSpPr>
            <p:cNvPr id="95" name="Google Shape;95;p19"/>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nvSpPr>
          <p:spPr>
            <a:xfrm>
              <a:off x="5209895" y="2473843"/>
              <a:ext cx="2661900" cy="6570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Acumulado até 2013 - 4,400Eb</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Até 2025 - 463Eb/dia</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1 exabyte (Eb) = 1,000,000 terabyte</a:t>
              </a:r>
              <a:endParaRPr sz="1500">
                <a:solidFill>
                  <a:srgbClr val="FFFFFF"/>
                </a:solidFill>
                <a:latin typeface="Roboto"/>
                <a:ea typeface="Roboto"/>
                <a:cs typeface="Roboto"/>
                <a:sym typeface="Roboto"/>
              </a:endParaRPr>
            </a:p>
          </p:txBody>
        </p:sp>
        <p:sp>
          <p:nvSpPr>
            <p:cNvPr id="97" name="Google Shape;97;p1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i="1" lang="en" sz="2400">
                  <a:solidFill>
                    <a:srgbClr val="FFFFFF"/>
                  </a:solidFill>
                  <a:latin typeface="Roboto"/>
                  <a:ea typeface="Roboto"/>
                  <a:cs typeface="Roboto"/>
                  <a:sym typeface="Roboto"/>
                </a:rPr>
                <a:t>Big Data</a:t>
              </a:r>
              <a:endParaRPr i="1" sz="2400">
                <a:solidFill>
                  <a:srgbClr val="FFFFFF"/>
                </a:solidFill>
                <a:latin typeface="Roboto"/>
                <a:ea typeface="Roboto"/>
                <a:cs typeface="Roboto"/>
                <a:sym typeface="Roboto"/>
              </a:endParaRPr>
            </a:p>
          </p:txBody>
        </p:sp>
        <p:sp>
          <p:nvSpPr>
            <p:cNvPr id="98" name="Google Shape;98;p1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1545080" y="2593344"/>
              <a:ext cx="431400" cy="431400"/>
            </a:xfrm>
            <a:prstGeom prst="pie">
              <a:avLst>
                <a:gd fmla="val 16226349" name="adj1"/>
                <a:gd fmla="val 16213084"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oboto Light"/>
                  <a:ea typeface="Roboto Light"/>
                  <a:cs typeface="Roboto Light"/>
                  <a:sym typeface="Roboto Light"/>
                </a:rPr>
                <a:t>💾</a:t>
              </a:r>
              <a:endParaRPr sz="3600">
                <a:solidFill>
                  <a:srgbClr val="FFFFFF"/>
                </a:solidFill>
                <a:latin typeface="Roboto Light"/>
                <a:ea typeface="Roboto Light"/>
                <a:cs typeface="Roboto Light"/>
                <a:sym typeface="Roboto Light"/>
              </a:endParaRPr>
            </a:p>
          </p:txBody>
        </p:sp>
        <p:cxnSp>
          <p:nvCxnSpPr>
            <p:cNvPr id="102" name="Google Shape;102;p1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03" name="Google Shape;103;p19"/>
          <p:cNvGrpSpPr/>
          <p:nvPr/>
        </p:nvGrpSpPr>
        <p:grpSpPr>
          <a:xfrm>
            <a:off x="46508" y="1645988"/>
            <a:ext cx="9269554" cy="946478"/>
            <a:chOff x="1431325" y="2473842"/>
            <a:chExt cx="6566700" cy="670500"/>
          </a:xfrm>
        </p:grpSpPr>
        <p:sp>
          <p:nvSpPr>
            <p:cNvPr id="104" name="Google Shape;104;p19"/>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5209895" y="2473847"/>
              <a:ext cx="2478000" cy="6570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Apollo 11 - 32kb RAM</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iPhone 11 Pro - 4Gb RAM</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4Gb = 4,000,000kb</a:t>
              </a:r>
              <a:endParaRPr sz="1500">
                <a:solidFill>
                  <a:srgbClr val="FFFFFF"/>
                </a:solidFill>
                <a:latin typeface="Roboto"/>
                <a:ea typeface="Roboto"/>
                <a:cs typeface="Roboto"/>
                <a:sym typeface="Roboto"/>
              </a:endParaRPr>
            </a:p>
          </p:txBody>
        </p:sp>
        <p:sp>
          <p:nvSpPr>
            <p:cNvPr id="106" name="Google Shape;106;p1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2400">
                  <a:solidFill>
                    <a:srgbClr val="FFFFFF"/>
                  </a:solidFill>
                  <a:latin typeface="Roboto"/>
                  <a:ea typeface="Roboto"/>
                  <a:cs typeface="Roboto"/>
                  <a:sym typeface="Roboto"/>
                </a:rPr>
                <a:t>Poder Computacional</a:t>
              </a:r>
              <a:endParaRPr sz="2400">
                <a:solidFill>
                  <a:srgbClr val="FFFFFF"/>
                </a:solidFill>
                <a:latin typeface="Roboto"/>
                <a:ea typeface="Roboto"/>
                <a:cs typeface="Roboto"/>
                <a:sym typeface="Roboto"/>
              </a:endParaRPr>
            </a:p>
          </p:txBody>
        </p:sp>
        <p:sp>
          <p:nvSpPr>
            <p:cNvPr id="107" name="Google Shape;107;p1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1545080" y="2593344"/>
              <a:ext cx="431400" cy="431400"/>
            </a:xfrm>
            <a:prstGeom prst="pie">
              <a:avLst>
                <a:gd fmla="val 16226349" name="adj1"/>
                <a:gd fmla="val 16212910"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a:t>
              </a:r>
              <a:endParaRPr sz="4800">
                <a:solidFill>
                  <a:srgbClr val="FFFFFF"/>
                </a:solidFill>
                <a:latin typeface="Roboto Light"/>
                <a:ea typeface="Roboto Light"/>
                <a:cs typeface="Roboto Light"/>
                <a:sym typeface="Roboto Light"/>
              </a:endParaRPr>
            </a:p>
          </p:txBody>
        </p:sp>
        <p:cxnSp>
          <p:nvCxnSpPr>
            <p:cNvPr id="111" name="Google Shape;111;p1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112" name="Google Shape;112;p19"/>
          <p:cNvSpPr txBox="1"/>
          <p:nvPr/>
        </p:nvSpPr>
        <p:spPr>
          <a:xfrm>
            <a:off x="548650" y="3566150"/>
            <a:ext cx="4743300" cy="157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0000"/>
              </a:buClr>
              <a:buSzPts val="2400"/>
              <a:buChar char="●"/>
            </a:pPr>
            <a:r>
              <a:rPr lang="en" sz="2400">
                <a:solidFill>
                  <a:srgbClr val="FF0000"/>
                </a:solidFill>
              </a:rPr>
              <a:t>Perceptron - 1957</a:t>
            </a:r>
            <a:endParaRPr sz="2400">
              <a:solidFill>
                <a:srgbClr val="FF0000"/>
              </a:solidFill>
            </a:endParaRPr>
          </a:p>
          <a:p>
            <a:pPr indent="-381000" lvl="0" marL="457200" rtl="0" algn="l">
              <a:spcBef>
                <a:spcPts val="0"/>
              </a:spcBef>
              <a:spcAft>
                <a:spcPts val="0"/>
              </a:spcAft>
              <a:buClr>
                <a:srgbClr val="FF0000"/>
              </a:buClr>
              <a:buSzPts val="2400"/>
              <a:buChar char="●"/>
            </a:pPr>
            <a:r>
              <a:rPr lang="en" sz="2400">
                <a:solidFill>
                  <a:srgbClr val="FF0000"/>
                </a:solidFill>
              </a:rPr>
              <a:t>Regressão Logística - 1838</a:t>
            </a:r>
            <a:endParaRPr sz="2400">
              <a:solidFill>
                <a:srgbClr val="FF0000"/>
              </a:solidFill>
            </a:endParaRPr>
          </a:p>
          <a:p>
            <a:pPr indent="-381000" lvl="0" marL="457200" rtl="0" algn="l">
              <a:spcBef>
                <a:spcPts val="0"/>
              </a:spcBef>
              <a:spcAft>
                <a:spcPts val="0"/>
              </a:spcAft>
              <a:buClr>
                <a:srgbClr val="FF0000"/>
              </a:buClr>
              <a:buSzPts val="2400"/>
              <a:buChar char="●"/>
            </a:pPr>
            <a:r>
              <a:rPr lang="en" sz="2400">
                <a:solidFill>
                  <a:srgbClr val="FF0000"/>
                </a:solidFill>
              </a:rPr>
              <a:t>SVM - 1963</a:t>
            </a:r>
            <a:endParaRPr sz="2400">
              <a:solidFill>
                <a:srgbClr val="FF0000"/>
              </a:solidFill>
            </a:endParaRPr>
          </a:p>
          <a:p>
            <a:pPr indent="-381000" lvl="0" marL="457200" rtl="0" algn="l">
              <a:spcBef>
                <a:spcPts val="0"/>
              </a:spcBef>
              <a:spcAft>
                <a:spcPts val="0"/>
              </a:spcAft>
              <a:buClr>
                <a:srgbClr val="FF0000"/>
              </a:buClr>
              <a:buSzPts val="2400"/>
              <a:buChar char="●"/>
            </a:pPr>
            <a:r>
              <a:rPr lang="en" sz="2400">
                <a:solidFill>
                  <a:srgbClr val="FF0000"/>
                </a:solidFill>
              </a:rPr>
              <a:t>Redes Neurais - 1943</a:t>
            </a:r>
            <a:endParaRPr sz="24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nvSpPr>
        <p:spPr>
          <a:xfrm>
            <a:off x="0" y="4809000"/>
            <a:ext cx="24195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Hastie, Tibshirani, &amp; Friedman (2009)</a:t>
            </a:r>
            <a:endParaRPr sz="1000">
              <a:solidFill>
                <a:srgbClr val="222222"/>
              </a:solidFill>
              <a:highlight>
                <a:srgbClr val="FFFFFF"/>
              </a:highlight>
            </a:endParaRPr>
          </a:p>
        </p:txBody>
      </p:sp>
      <p:sp>
        <p:nvSpPr>
          <p:cNvPr id="118" name="Google Shape;118;p20"/>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 que podemos fazer com ciência de dados e aprendizagem de máquina?</a:t>
            </a:r>
            <a:endParaRPr/>
          </a:p>
        </p:txBody>
      </p:sp>
      <p:pic>
        <p:nvPicPr>
          <p:cNvPr id="119" name="Google Shape;119;p20"/>
          <p:cNvPicPr preferRelativeResize="0"/>
          <p:nvPr/>
        </p:nvPicPr>
        <p:blipFill rotWithShape="1">
          <a:blip r:embed="rId3">
            <a:alphaModFix/>
          </a:blip>
          <a:srcRect b="4531" l="18424" r="18284" t="11547"/>
          <a:stretch/>
        </p:blipFill>
        <p:spPr>
          <a:xfrm>
            <a:off x="165200" y="1080149"/>
            <a:ext cx="2239773" cy="3842949"/>
          </a:xfrm>
          <a:prstGeom prst="rect">
            <a:avLst/>
          </a:prstGeom>
          <a:noFill/>
          <a:ln>
            <a:noFill/>
          </a:ln>
        </p:spPr>
      </p:pic>
      <p:pic>
        <p:nvPicPr>
          <p:cNvPr descr="Introducing our shared autonomy research vehicle with a demo of voice-based transfer of control based on whether the driver is paying attention to the road and on risk factors detected in the external environment. Our work aims to reimagine the self-driving car as a shared autonomy system built around the human being. See paper describing key concepts below. Thank you to Veoneer for their support of our research.&#10;&#10;OUTLINE:&#10;0:00 Intro&#10;1:09 Description of components&#10;3:09 Tweeting&#10;5:56 Pedestrian&#10;6:53 Outro&#10;&#10;LINKS:&#10;Paper: https://arxiv.org/abs/1810.01835&#10;Website: https://hcai.mit.edu/hcav/&#10;Semi-Autonomous Tweet: https://bit.ly/2NTL7Bn&#10;&#10;CONNECT:&#10;- Subscribe to this YouTube channel&#10;- LinkedIn: https://www.linkedin.com/in/lexfridman&#10;- Twitter: https://twitter.com/lexfridman&#10;- Facebook: https://www.facebook.com/lexfridman&#10;- Instagram: https://www.instagram.com/lexfridman&#10;- Slack: https://deep-mit-slack.herokuapp.com&#10;- AI Podcast: https://lexfridman.com/ai/" id="120" name="Google Shape;120;p20" title="MIT Human-Centered Autonomous Vehicle">
            <a:hlinkClick r:id="rId4"/>
          </p:cNvPr>
          <p:cNvPicPr preferRelativeResize="0"/>
          <p:nvPr/>
        </p:nvPicPr>
        <p:blipFill>
          <a:blip r:embed="rId5">
            <a:alphaModFix/>
          </a:blip>
          <a:stretch>
            <a:fillRect/>
          </a:stretch>
        </p:blipFill>
        <p:spPr>
          <a:xfrm>
            <a:off x="3378425" y="1177217"/>
            <a:ext cx="4572000" cy="3429000"/>
          </a:xfrm>
          <a:prstGeom prst="rect">
            <a:avLst/>
          </a:prstGeom>
          <a:noFill/>
          <a:ln>
            <a:noFill/>
          </a:ln>
          <a:effectLst>
            <a:outerShdw blurRad="57150" rotWithShape="0" algn="bl" dir="5400000" dist="19050">
              <a:srgbClr val="000000">
                <a:alpha val="50000"/>
              </a:srgbClr>
            </a:outerShdw>
          </a:effectLst>
        </p:spPr>
      </p:pic>
      <p:sp>
        <p:nvSpPr>
          <p:cNvPr id="121" name="Google Shape;121;p20"/>
          <p:cNvSpPr txBox="1"/>
          <p:nvPr/>
        </p:nvSpPr>
        <p:spPr>
          <a:xfrm>
            <a:off x="3575975" y="4719775"/>
            <a:ext cx="2633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Fridman (2018)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Etapas da Ciência de Dados</a:t>
            </a:r>
            <a:endParaRPr sz="3600"/>
          </a:p>
        </p:txBody>
      </p:sp>
      <p:sp>
        <p:nvSpPr>
          <p:cNvPr id="127" name="Google Shape;127;p21"/>
          <p:cNvSpPr txBox="1"/>
          <p:nvPr>
            <p:ph idx="1" type="subTitle"/>
          </p:nvPr>
        </p:nvSpPr>
        <p:spPr>
          <a:xfrm>
            <a:off x="457172" y="1203299"/>
            <a:ext cx="8228700" cy="2982600"/>
          </a:xfrm>
          <a:prstGeom prst="rect">
            <a:avLst/>
          </a:prstGeom>
        </p:spPr>
        <p:txBody>
          <a:bodyPr anchorCtr="0" anchor="ctr" bIns="0" lIns="0" spcFirstLastPara="1" rIns="0" wrap="square" tIns="0">
            <a:noAutofit/>
          </a:bodyPr>
          <a:lstStyle/>
          <a:p>
            <a:pPr indent="-381000" lvl="0" marL="457200" rtl="0" algn="just">
              <a:lnSpc>
                <a:spcPct val="11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Exploração dos </a:t>
            </a:r>
            <a:r>
              <a:rPr lang="en" sz="2400">
                <a:solidFill>
                  <a:srgbClr val="FF0000"/>
                </a:solidFill>
                <a:latin typeface="Times New Roman"/>
                <a:ea typeface="Times New Roman"/>
                <a:cs typeface="Times New Roman"/>
                <a:sym typeface="Times New Roman"/>
              </a:rPr>
              <a:t>Dados</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Geração de </a:t>
            </a:r>
            <a:r>
              <a:rPr lang="en" sz="2400">
                <a:solidFill>
                  <a:srgbClr val="FF0000"/>
                </a:solidFill>
                <a:latin typeface="Times New Roman"/>
                <a:ea typeface="Times New Roman"/>
                <a:cs typeface="Times New Roman"/>
                <a:sym typeface="Times New Roman"/>
              </a:rPr>
              <a:t>Hipóteses</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Teste das </a:t>
            </a:r>
            <a:r>
              <a:rPr lang="en" sz="2400">
                <a:solidFill>
                  <a:srgbClr val="FF0000"/>
                </a:solidFill>
                <a:latin typeface="Times New Roman"/>
                <a:ea typeface="Times New Roman"/>
                <a:cs typeface="Times New Roman"/>
                <a:sym typeface="Times New Roman"/>
              </a:rPr>
              <a:t>Hipóteses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Aonde encontrar Dados?</a:t>
            </a:r>
            <a:endParaRPr/>
          </a:p>
        </p:txBody>
      </p:sp>
      <p:sp>
        <p:nvSpPr>
          <p:cNvPr id="133" name="Google Shape;133;p22"/>
          <p:cNvSpPr txBox="1"/>
          <p:nvPr>
            <p:ph idx="1" type="subTitle"/>
          </p:nvPr>
        </p:nvSpPr>
        <p:spPr>
          <a:xfrm>
            <a:off x="57150" y="1203300"/>
            <a:ext cx="90870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i="1" lang="en"/>
              <a:t>Google</a:t>
            </a:r>
            <a:r>
              <a:rPr lang="en"/>
              <a:t> Dataset Search: </a:t>
            </a:r>
            <a:r>
              <a:rPr lang="en" sz="1800" u="sng">
                <a:solidFill>
                  <a:schemeClr val="hlink"/>
                </a:solidFill>
                <a:hlinkClick r:id="rId3"/>
              </a:rPr>
              <a:t>https://datasetsearch.research.google.com</a:t>
            </a:r>
            <a:endParaRPr sz="1800"/>
          </a:p>
          <a:p>
            <a:pPr indent="-381000" lvl="0" marL="457200" rtl="0" algn="l">
              <a:spcBef>
                <a:spcPts val="0"/>
              </a:spcBef>
              <a:spcAft>
                <a:spcPts val="0"/>
              </a:spcAft>
              <a:buSzPts val="2400"/>
              <a:buChar char="●"/>
            </a:pPr>
            <a:r>
              <a:rPr i="1" lang="en"/>
              <a:t>Kaggle</a:t>
            </a:r>
            <a:r>
              <a:rPr lang="en"/>
              <a:t> Datasets: </a:t>
            </a:r>
            <a:r>
              <a:rPr lang="en" sz="1800" u="sng">
                <a:solidFill>
                  <a:schemeClr val="hlink"/>
                </a:solidFill>
                <a:hlinkClick r:id="rId4"/>
              </a:rPr>
              <a:t>https://www.kaggle.com/datasets</a:t>
            </a:r>
            <a:endParaRPr sz="1800"/>
          </a:p>
          <a:p>
            <a:pPr indent="-381000" lvl="0" marL="457200" rtl="0" algn="l">
              <a:spcBef>
                <a:spcPts val="0"/>
              </a:spcBef>
              <a:spcAft>
                <a:spcPts val="0"/>
              </a:spcAft>
              <a:buSzPts val="2400"/>
              <a:buChar char="●"/>
            </a:pPr>
            <a:r>
              <a:rPr lang="en"/>
              <a:t>data.world: </a:t>
            </a:r>
            <a:r>
              <a:rPr lang="en" sz="1800" u="sng">
                <a:solidFill>
                  <a:schemeClr val="hlink"/>
                </a:solidFill>
                <a:hlinkClick r:id="rId5"/>
              </a:rPr>
              <a:t>https://data.world</a:t>
            </a:r>
            <a:endParaRPr sz="1800"/>
          </a:p>
          <a:p>
            <a:pPr indent="-381000" lvl="0" marL="457200" rtl="0" algn="l">
              <a:spcBef>
                <a:spcPts val="0"/>
              </a:spcBef>
              <a:spcAft>
                <a:spcPts val="0"/>
              </a:spcAft>
              <a:buSzPts val="2400"/>
              <a:buChar char="●"/>
            </a:pPr>
            <a:r>
              <a:rPr i="1" lang="en"/>
              <a:t>Mendeley</a:t>
            </a:r>
            <a:r>
              <a:rPr lang="en"/>
              <a:t> Data: </a:t>
            </a:r>
            <a:r>
              <a:rPr lang="en" sz="1800" u="sng">
                <a:solidFill>
                  <a:schemeClr val="hlink"/>
                </a:solidFill>
                <a:hlinkClick r:id="rId6"/>
              </a:rPr>
              <a:t>https://data.mendeley.com</a:t>
            </a:r>
            <a:endParaRPr sz="1800"/>
          </a:p>
          <a:p>
            <a:pPr indent="-381000" lvl="0" marL="457200" rtl="0" algn="l">
              <a:spcBef>
                <a:spcPts val="0"/>
              </a:spcBef>
              <a:spcAft>
                <a:spcPts val="0"/>
              </a:spcAft>
              <a:buSzPts val="2400"/>
              <a:buChar char="●"/>
            </a:pPr>
            <a:r>
              <a:rPr lang="en"/>
              <a:t>Academic Torrents: </a:t>
            </a:r>
            <a:r>
              <a:rPr lang="en" sz="1800" u="sng">
                <a:solidFill>
                  <a:schemeClr val="hlink"/>
                </a:solidFill>
                <a:hlinkClick r:id="rId7"/>
              </a:rPr>
              <a:t>http://academictorrents.com</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57172" y="205067"/>
            <a:ext cx="82287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Aonde encontrar Dados sobre Brasil?</a:t>
            </a:r>
            <a:endParaRPr/>
          </a:p>
        </p:txBody>
      </p:sp>
      <p:sp>
        <p:nvSpPr>
          <p:cNvPr id="139" name="Google Shape;139;p23"/>
          <p:cNvSpPr txBox="1"/>
          <p:nvPr>
            <p:ph idx="1" type="subTitle"/>
          </p:nvPr>
        </p:nvSpPr>
        <p:spPr>
          <a:xfrm>
            <a:off x="80000" y="1203300"/>
            <a:ext cx="9063900" cy="29826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
              <a:t>Portal Brasileiro de Dados Abertos: </a:t>
            </a:r>
            <a:r>
              <a:rPr lang="en" sz="1800" u="sng">
                <a:solidFill>
                  <a:schemeClr val="hlink"/>
                </a:solidFill>
                <a:hlinkClick r:id="rId3"/>
              </a:rPr>
              <a:t>http://dados.gov.br</a:t>
            </a:r>
            <a:endParaRPr sz="1800"/>
          </a:p>
          <a:p>
            <a:pPr indent="-381000" lvl="0" marL="457200" rtl="0" algn="l">
              <a:spcBef>
                <a:spcPts val="0"/>
              </a:spcBef>
              <a:spcAft>
                <a:spcPts val="0"/>
              </a:spcAft>
              <a:buSzPts val="2400"/>
              <a:buChar char="●"/>
            </a:pPr>
            <a:r>
              <a:rPr lang="en"/>
              <a:t>Brasil.io Datasets: </a:t>
            </a:r>
            <a:r>
              <a:rPr lang="en" sz="1800" u="sng">
                <a:solidFill>
                  <a:schemeClr val="hlink"/>
                </a:solidFill>
                <a:hlinkClick r:id="rId4"/>
              </a:rPr>
              <a:t>https://brasil.io/datasets</a:t>
            </a:r>
            <a:endParaRPr sz="1800"/>
          </a:p>
          <a:p>
            <a:pPr indent="-381000" lvl="0" marL="457200" rtl="0" algn="l">
              <a:spcBef>
                <a:spcPts val="0"/>
              </a:spcBef>
              <a:spcAft>
                <a:spcPts val="0"/>
              </a:spcAft>
              <a:buSzPts val="2400"/>
              <a:buChar char="●"/>
            </a:pPr>
            <a:r>
              <a:rPr lang="en"/>
              <a:t>Awesome Brazil Data: </a:t>
            </a:r>
            <a:r>
              <a:rPr lang="en" sz="1800" u="sng">
                <a:solidFill>
                  <a:schemeClr val="hlink"/>
                </a:solidFill>
                <a:hlinkClick r:id="rId5"/>
              </a:rPr>
              <a:t>https://github.com/juliohm/awesome-brazil-data</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NOV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